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5722600" cy="11290300"/>
  <p:notesSz cx="15722600" cy="112903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A68"/>
    <a:srgbClr val="C1E2F5"/>
    <a:srgbClr val="FFFFFF"/>
    <a:srgbClr val="CF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02" autoAdjust="0"/>
  </p:normalViewPr>
  <p:slideViewPr>
    <p:cSldViewPr>
      <p:cViewPr>
        <p:scale>
          <a:sx n="50" d="100"/>
          <a:sy n="50" d="100"/>
        </p:scale>
        <p:origin x="918" y="-6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1355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905875" y="0"/>
            <a:ext cx="681355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09400-8697-452D-8C64-44B96414552D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08588" y="1411288"/>
            <a:ext cx="5305425" cy="3810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71625" y="5434013"/>
            <a:ext cx="12579350" cy="4445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23563"/>
            <a:ext cx="681355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905875" y="10723563"/>
            <a:ext cx="681355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C6B10-C596-474E-9382-140F5214A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5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C6B10-C596-474E-9382-140F5214AA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95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9195" y="3499993"/>
            <a:ext cx="13364210" cy="2370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0">
                <a:solidFill>
                  <a:srgbClr val="231F20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58390" y="6322568"/>
            <a:ext cx="11005820" cy="2822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dirty="0"/>
              <a:t>29.01.2025</a:t>
            </a:r>
            <a:r>
              <a:rPr spc="245" dirty="0"/>
              <a:t> </a:t>
            </a:r>
            <a:r>
              <a:rPr spc="-10" dirty="0"/>
              <a:t>11:01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rgbClr val="231F20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dirty="0"/>
              <a:t>29.01.2025</a:t>
            </a:r>
            <a:r>
              <a:rPr spc="245" dirty="0"/>
              <a:t> </a:t>
            </a:r>
            <a:r>
              <a:rPr spc="-10" dirty="0"/>
              <a:t>11:01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rgbClr val="231F20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6130" y="2596769"/>
            <a:ext cx="6839331" cy="7451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97139" y="2596769"/>
            <a:ext cx="6839331" cy="7451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dirty="0"/>
              <a:t>29.01.2025</a:t>
            </a:r>
            <a:r>
              <a:rPr spc="245" dirty="0"/>
              <a:t> </a:t>
            </a:r>
            <a:r>
              <a:rPr spc="-10" dirty="0"/>
              <a:t>11:01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rgbClr val="231F20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dirty="0"/>
              <a:t>29.01.2025</a:t>
            </a:r>
            <a:r>
              <a:rPr spc="245" dirty="0"/>
              <a:t> </a:t>
            </a:r>
            <a:r>
              <a:rPr spc="-10" dirty="0"/>
              <a:t>11:01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dirty="0"/>
              <a:t>29.01.2025</a:t>
            </a:r>
            <a:r>
              <a:rPr spc="245" dirty="0"/>
              <a:t> </a:t>
            </a:r>
            <a:r>
              <a:rPr spc="-10" dirty="0"/>
              <a:t>11:01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8199" y="734381"/>
            <a:ext cx="870839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0">
                <a:solidFill>
                  <a:srgbClr val="231F20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6130" y="2596769"/>
            <a:ext cx="14150340" cy="7451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719999" y="11141429"/>
            <a:ext cx="661034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dirty="0"/>
              <a:t>29.01.2025</a:t>
            </a:r>
            <a:r>
              <a:rPr spc="245" dirty="0"/>
              <a:t> </a:t>
            </a:r>
            <a:r>
              <a:rPr spc="-10" dirty="0"/>
              <a:t>11:01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86130" y="10499979"/>
            <a:ext cx="3616198" cy="564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20272" y="10499979"/>
            <a:ext cx="3616198" cy="564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jp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jpg"/><Relationship Id="rId61" Type="http://schemas.openxmlformats.org/officeDocument/2006/relationships/image" Target="../media/image6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jp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jpg"/><Relationship Id="rId56" Type="http://schemas.openxmlformats.org/officeDocument/2006/relationships/image" Target="../media/image55.jpg"/><Relationship Id="rId8" Type="http://schemas.openxmlformats.org/officeDocument/2006/relationships/image" Target="../media/image7.png"/><Relationship Id="rId51" Type="http://schemas.openxmlformats.org/officeDocument/2006/relationships/image" Target="../media/image50.jp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jpg"/><Relationship Id="rId5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g"/><Relationship Id="rId18" Type="http://schemas.openxmlformats.org/officeDocument/2006/relationships/image" Target="../media/image78.png"/><Relationship Id="rId3" Type="http://schemas.openxmlformats.org/officeDocument/2006/relationships/image" Target="../media/image63.jpg"/><Relationship Id="rId21" Type="http://schemas.openxmlformats.org/officeDocument/2006/relationships/image" Target="../media/image81.jp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jp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6.jp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jpg"/><Relationship Id="rId24" Type="http://schemas.openxmlformats.org/officeDocument/2006/relationships/image" Target="../media/image84.png"/><Relationship Id="rId5" Type="http://schemas.openxmlformats.org/officeDocument/2006/relationships/image" Target="../media/image65.png"/><Relationship Id="rId15" Type="http://schemas.openxmlformats.org/officeDocument/2006/relationships/image" Target="../media/image75.jpg"/><Relationship Id="rId23" Type="http://schemas.openxmlformats.org/officeDocument/2006/relationships/image" Target="../media/image83.png"/><Relationship Id="rId10" Type="http://schemas.openxmlformats.org/officeDocument/2006/relationships/image" Target="../media/image70.png"/><Relationship Id="rId19" Type="http://schemas.openxmlformats.org/officeDocument/2006/relationships/image" Target="../media/image79.jpg"/><Relationship Id="rId4" Type="http://schemas.openxmlformats.org/officeDocument/2006/relationships/image" Target="../media/image64.jp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05351" y="1831822"/>
            <a:ext cx="2225040" cy="673100"/>
            <a:chOff x="3905351" y="1831822"/>
            <a:chExt cx="2225040" cy="673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5351" y="1831822"/>
              <a:ext cx="2224582" cy="4129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7299" y="1917826"/>
              <a:ext cx="2013153" cy="3269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33709" y="1904233"/>
              <a:ext cx="2040889" cy="600710"/>
            </a:xfrm>
            <a:custGeom>
              <a:avLst/>
              <a:gdLst/>
              <a:ahLst/>
              <a:cxnLst/>
              <a:rect l="l" t="t" r="r" b="b"/>
              <a:pathLst>
                <a:path w="2040889" h="600710">
                  <a:moveTo>
                    <a:pt x="1957527" y="0"/>
                  </a:moveTo>
                  <a:lnTo>
                    <a:pt x="82791" y="0"/>
                  </a:lnTo>
                  <a:lnTo>
                    <a:pt x="65895" y="1975"/>
                  </a:lnTo>
                  <a:lnTo>
                    <a:pt x="23914" y="28130"/>
                  </a:lnTo>
                  <a:lnTo>
                    <a:pt x="1652" y="75879"/>
                  </a:lnTo>
                  <a:lnTo>
                    <a:pt x="0" y="94792"/>
                  </a:lnTo>
                  <a:lnTo>
                    <a:pt x="0" y="505409"/>
                  </a:lnTo>
                  <a:lnTo>
                    <a:pt x="13910" y="558030"/>
                  </a:lnTo>
                  <a:lnTo>
                    <a:pt x="50233" y="592588"/>
                  </a:lnTo>
                  <a:lnTo>
                    <a:pt x="82791" y="600189"/>
                  </a:lnTo>
                  <a:lnTo>
                    <a:pt x="1957527" y="600189"/>
                  </a:lnTo>
                  <a:lnTo>
                    <a:pt x="1974420" y="598221"/>
                  </a:lnTo>
                  <a:lnTo>
                    <a:pt x="1990102" y="592588"/>
                  </a:lnTo>
                  <a:lnTo>
                    <a:pt x="1999663" y="586587"/>
                  </a:lnTo>
                  <a:lnTo>
                    <a:pt x="82791" y="586587"/>
                  </a:lnTo>
                  <a:lnTo>
                    <a:pt x="69046" y="584987"/>
                  </a:lnTo>
                  <a:lnTo>
                    <a:pt x="34213" y="563181"/>
                  </a:lnTo>
                  <a:lnTo>
                    <a:pt x="15043" y="521958"/>
                  </a:lnTo>
                  <a:lnTo>
                    <a:pt x="13601" y="505409"/>
                  </a:lnTo>
                  <a:lnTo>
                    <a:pt x="13601" y="94792"/>
                  </a:lnTo>
                  <a:lnTo>
                    <a:pt x="25656" y="49026"/>
                  </a:lnTo>
                  <a:lnTo>
                    <a:pt x="56197" y="19824"/>
                  </a:lnTo>
                  <a:lnTo>
                    <a:pt x="82791" y="13601"/>
                  </a:lnTo>
                  <a:lnTo>
                    <a:pt x="1999644" y="13601"/>
                  </a:lnTo>
                  <a:lnTo>
                    <a:pt x="1990102" y="7612"/>
                  </a:lnTo>
                  <a:lnTo>
                    <a:pt x="1974420" y="1975"/>
                  </a:lnTo>
                  <a:lnTo>
                    <a:pt x="1957527" y="0"/>
                  </a:lnTo>
                  <a:close/>
                </a:path>
                <a:path w="2040889" h="600710">
                  <a:moveTo>
                    <a:pt x="1999644" y="13601"/>
                  </a:moveTo>
                  <a:lnTo>
                    <a:pt x="1957527" y="13601"/>
                  </a:lnTo>
                  <a:lnTo>
                    <a:pt x="1971281" y="15207"/>
                  </a:lnTo>
                  <a:lnTo>
                    <a:pt x="1984138" y="19824"/>
                  </a:lnTo>
                  <a:lnTo>
                    <a:pt x="2014687" y="49026"/>
                  </a:lnTo>
                  <a:lnTo>
                    <a:pt x="2026742" y="94792"/>
                  </a:lnTo>
                  <a:lnTo>
                    <a:pt x="2026742" y="505409"/>
                  </a:lnTo>
                  <a:lnTo>
                    <a:pt x="2014687" y="551175"/>
                  </a:lnTo>
                  <a:lnTo>
                    <a:pt x="1984138" y="580370"/>
                  </a:lnTo>
                  <a:lnTo>
                    <a:pt x="1957527" y="586587"/>
                  </a:lnTo>
                  <a:lnTo>
                    <a:pt x="1999663" y="586587"/>
                  </a:lnTo>
                  <a:lnTo>
                    <a:pt x="2026433" y="558030"/>
                  </a:lnTo>
                  <a:lnTo>
                    <a:pt x="2040343" y="505409"/>
                  </a:lnTo>
                  <a:lnTo>
                    <a:pt x="2040343" y="94792"/>
                  </a:lnTo>
                  <a:lnTo>
                    <a:pt x="2026433" y="42171"/>
                  </a:lnTo>
                  <a:lnTo>
                    <a:pt x="2004222" y="16475"/>
                  </a:lnTo>
                  <a:lnTo>
                    <a:pt x="1999644" y="13601"/>
                  </a:lnTo>
                  <a:close/>
                </a:path>
              </a:pathLst>
            </a:custGeom>
            <a:solidFill>
              <a:srgbClr val="BE1E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67930" y="1934105"/>
            <a:ext cx="1423035" cy="35623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210"/>
              </a:spcBef>
            </a:pPr>
            <a:r>
              <a:rPr lang="en-GB" sz="1100" b="1">
                <a:solidFill>
                  <a:srgbClr val="FFFFFF"/>
                </a:solidFill>
                <a:latin typeface="Trebuchet MS"/>
                <a:cs typeface="Trebuchet MS"/>
              </a:rPr>
              <a:t>Elimination of the cause of bleeding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863162" y="2244737"/>
            <a:ext cx="11242675" cy="8433435"/>
            <a:chOff x="3863162" y="2244737"/>
            <a:chExt cx="11242675" cy="843343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5351" y="2244737"/>
              <a:ext cx="10757242" cy="26644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56562" y="2244737"/>
              <a:ext cx="449110" cy="84334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5351" y="4903165"/>
              <a:ext cx="5057660" cy="26704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05640" y="4903178"/>
              <a:ext cx="2956953" cy="2170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5351" y="7567612"/>
              <a:ext cx="2658427" cy="26734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57759" y="7567612"/>
              <a:ext cx="2703626" cy="178433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55366" y="8993276"/>
              <a:ext cx="5407228" cy="35867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57759" y="9345929"/>
              <a:ext cx="1805431" cy="133221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55366" y="10266527"/>
              <a:ext cx="458139" cy="4116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54765" y="9345929"/>
              <a:ext cx="458139" cy="133221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405068" y="9345929"/>
              <a:ext cx="2257526" cy="13322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63162" y="10235082"/>
              <a:ext cx="2700616" cy="44306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57158" y="10368013"/>
              <a:ext cx="904227" cy="31013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07473" y="10266527"/>
              <a:ext cx="1353324" cy="4116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506873" y="10235082"/>
              <a:ext cx="904227" cy="44306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69020" y="9277032"/>
              <a:ext cx="995540" cy="109099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508130" y="9167126"/>
              <a:ext cx="1072667" cy="38616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507152" y="9552279"/>
              <a:ext cx="1073645" cy="38670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507152" y="9937965"/>
              <a:ext cx="1073645" cy="38719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05351" y="2244737"/>
              <a:ext cx="2224582" cy="41612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33698" y="2244737"/>
              <a:ext cx="2040356" cy="25967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980016" y="2360919"/>
              <a:ext cx="10939145" cy="8128634"/>
            </a:xfrm>
            <a:custGeom>
              <a:avLst/>
              <a:gdLst/>
              <a:ahLst/>
              <a:cxnLst/>
              <a:rect l="l" t="t" r="r" b="b"/>
              <a:pathLst>
                <a:path w="10939144" h="8128634">
                  <a:moveTo>
                    <a:pt x="10938903" y="0"/>
                  </a:moveTo>
                  <a:lnTo>
                    <a:pt x="0" y="0"/>
                  </a:lnTo>
                  <a:lnTo>
                    <a:pt x="0" y="8128088"/>
                  </a:lnTo>
                  <a:lnTo>
                    <a:pt x="3010280" y="8128088"/>
                  </a:lnTo>
                  <a:lnTo>
                    <a:pt x="3010280" y="7115060"/>
                  </a:lnTo>
                  <a:lnTo>
                    <a:pt x="3014065" y="7121474"/>
                  </a:lnTo>
                  <a:lnTo>
                    <a:pt x="3016211" y="6449847"/>
                  </a:lnTo>
                  <a:lnTo>
                    <a:pt x="4896764" y="6449847"/>
                  </a:lnTo>
                  <a:lnTo>
                    <a:pt x="4896764" y="5615940"/>
                  </a:lnTo>
                  <a:lnTo>
                    <a:pt x="4897488" y="5615940"/>
                  </a:lnTo>
                  <a:lnTo>
                    <a:pt x="4897488" y="4401007"/>
                  </a:lnTo>
                  <a:lnTo>
                    <a:pt x="4896764" y="4401007"/>
                  </a:lnTo>
                  <a:lnTo>
                    <a:pt x="4896764" y="2323325"/>
                  </a:lnTo>
                  <a:lnTo>
                    <a:pt x="10938903" y="2323325"/>
                  </a:lnTo>
                  <a:lnTo>
                    <a:pt x="10938903" y="0"/>
                  </a:lnTo>
                  <a:close/>
                </a:path>
              </a:pathLst>
            </a:custGeom>
            <a:solidFill>
              <a:srgbClr val="FAB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36060" y="2316974"/>
              <a:ext cx="11027410" cy="8215630"/>
            </a:xfrm>
            <a:custGeom>
              <a:avLst/>
              <a:gdLst/>
              <a:ahLst/>
              <a:cxnLst/>
              <a:rect l="l" t="t" r="r" b="b"/>
              <a:pathLst>
                <a:path w="11027410" h="8215630">
                  <a:moveTo>
                    <a:pt x="11026813" y="0"/>
                  </a:moveTo>
                  <a:lnTo>
                    <a:pt x="10938904" y="0"/>
                  </a:lnTo>
                  <a:lnTo>
                    <a:pt x="10938904" y="87630"/>
                  </a:lnTo>
                  <a:lnTo>
                    <a:pt x="10938904" y="2322830"/>
                  </a:lnTo>
                  <a:lnTo>
                    <a:pt x="4896764" y="2322830"/>
                  </a:lnTo>
                  <a:lnTo>
                    <a:pt x="4896764" y="2367280"/>
                  </a:lnTo>
                  <a:lnTo>
                    <a:pt x="4896764" y="2411730"/>
                  </a:lnTo>
                  <a:lnTo>
                    <a:pt x="4896764" y="4400550"/>
                  </a:lnTo>
                  <a:lnTo>
                    <a:pt x="4896764" y="4489450"/>
                  </a:lnTo>
                  <a:lnTo>
                    <a:pt x="4897488" y="4489450"/>
                  </a:lnTo>
                  <a:lnTo>
                    <a:pt x="4897488" y="5615940"/>
                  </a:lnTo>
                  <a:lnTo>
                    <a:pt x="4896764" y="5615940"/>
                  </a:lnTo>
                  <a:lnTo>
                    <a:pt x="4896764" y="5660390"/>
                  </a:lnTo>
                  <a:lnTo>
                    <a:pt x="4896764" y="5703570"/>
                  </a:lnTo>
                  <a:lnTo>
                    <a:pt x="4896764" y="6450330"/>
                  </a:lnTo>
                  <a:lnTo>
                    <a:pt x="3014561" y="6450330"/>
                  </a:lnTo>
                  <a:lnTo>
                    <a:pt x="3014561" y="6537960"/>
                  </a:lnTo>
                  <a:lnTo>
                    <a:pt x="3014561" y="8128000"/>
                  </a:lnTo>
                  <a:lnTo>
                    <a:pt x="87909" y="8128000"/>
                  </a:lnTo>
                  <a:lnTo>
                    <a:pt x="87909" y="87630"/>
                  </a:lnTo>
                  <a:lnTo>
                    <a:pt x="10938904" y="87630"/>
                  </a:lnTo>
                  <a:lnTo>
                    <a:pt x="10938904" y="0"/>
                  </a:lnTo>
                  <a:lnTo>
                    <a:pt x="0" y="0"/>
                  </a:lnTo>
                  <a:lnTo>
                    <a:pt x="0" y="87630"/>
                  </a:lnTo>
                  <a:lnTo>
                    <a:pt x="0" y="8128000"/>
                  </a:lnTo>
                  <a:lnTo>
                    <a:pt x="0" y="8215630"/>
                  </a:lnTo>
                  <a:lnTo>
                    <a:pt x="3102470" y="8215630"/>
                  </a:lnTo>
                  <a:lnTo>
                    <a:pt x="3102470" y="8128000"/>
                  </a:lnTo>
                  <a:lnTo>
                    <a:pt x="3102470" y="6537960"/>
                  </a:lnTo>
                  <a:lnTo>
                    <a:pt x="4984674" y="6537960"/>
                  </a:lnTo>
                  <a:lnTo>
                    <a:pt x="4984674" y="6450330"/>
                  </a:lnTo>
                  <a:lnTo>
                    <a:pt x="4984674" y="5703849"/>
                  </a:lnTo>
                  <a:lnTo>
                    <a:pt x="4984674" y="5703570"/>
                  </a:lnTo>
                  <a:lnTo>
                    <a:pt x="4985397" y="5703570"/>
                  </a:lnTo>
                  <a:lnTo>
                    <a:pt x="4985397" y="5660390"/>
                  </a:lnTo>
                  <a:lnTo>
                    <a:pt x="4985397" y="5615940"/>
                  </a:lnTo>
                  <a:lnTo>
                    <a:pt x="4985397" y="4489450"/>
                  </a:lnTo>
                  <a:lnTo>
                    <a:pt x="4985397" y="4400550"/>
                  </a:lnTo>
                  <a:lnTo>
                    <a:pt x="4984674" y="4400550"/>
                  </a:lnTo>
                  <a:lnTo>
                    <a:pt x="4984674" y="2411730"/>
                  </a:lnTo>
                  <a:lnTo>
                    <a:pt x="11026813" y="2411730"/>
                  </a:lnTo>
                  <a:lnTo>
                    <a:pt x="11026813" y="2367280"/>
                  </a:lnTo>
                  <a:lnTo>
                    <a:pt x="11026813" y="2323325"/>
                  </a:lnTo>
                  <a:lnTo>
                    <a:pt x="10982858" y="2323325"/>
                  </a:lnTo>
                  <a:lnTo>
                    <a:pt x="10982858" y="2322830"/>
                  </a:lnTo>
                  <a:lnTo>
                    <a:pt x="11026813" y="2322830"/>
                  </a:lnTo>
                  <a:lnTo>
                    <a:pt x="11026813" y="87630"/>
                  </a:lnTo>
                  <a:lnTo>
                    <a:pt x="11026813" y="0"/>
                  </a:lnTo>
                  <a:close/>
                </a:path>
              </a:pathLst>
            </a:custGeom>
            <a:solidFill>
              <a:srgbClr val="BE1E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962847" y="4839703"/>
              <a:ext cx="2742793" cy="73544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050527" y="4927994"/>
              <a:ext cx="2498293" cy="19218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036494" y="4913964"/>
              <a:ext cx="2526665" cy="517525"/>
            </a:xfrm>
            <a:custGeom>
              <a:avLst/>
              <a:gdLst/>
              <a:ahLst/>
              <a:cxnLst/>
              <a:rect l="l" t="t" r="r" b="b"/>
              <a:pathLst>
                <a:path w="2526665" h="517525">
                  <a:moveTo>
                    <a:pt x="2425115" y="0"/>
                  </a:moveTo>
                  <a:lnTo>
                    <a:pt x="101244" y="0"/>
                  </a:lnTo>
                  <a:lnTo>
                    <a:pt x="81123" y="1621"/>
                  </a:lnTo>
                  <a:lnTo>
                    <a:pt x="30238" y="23647"/>
                  </a:lnTo>
                  <a:lnTo>
                    <a:pt x="2138" y="65559"/>
                  </a:lnTo>
                  <a:lnTo>
                    <a:pt x="0" y="82511"/>
                  </a:lnTo>
                  <a:lnTo>
                    <a:pt x="0" y="434886"/>
                  </a:lnTo>
                  <a:lnTo>
                    <a:pt x="17755" y="481629"/>
                  </a:lnTo>
                  <a:lnTo>
                    <a:pt x="62322" y="511105"/>
                  </a:lnTo>
                  <a:lnTo>
                    <a:pt x="101244" y="517410"/>
                  </a:lnTo>
                  <a:lnTo>
                    <a:pt x="2425115" y="517410"/>
                  </a:lnTo>
                  <a:lnTo>
                    <a:pt x="2445238" y="515781"/>
                  </a:lnTo>
                  <a:lnTo>
                    <a:pt x="2464044" y="511105"/>
                  </a:lnTo>
                  <a:lnTo>
                    <a:pt x="2481140" y="503666"/>
                  </a:lnTo>
                  <a:lnTo>
                    <a:pt x="2481577" y="503377"/>
                  </a:lnTo>
                  <a:lnTo>
                    <a:pt x="101244" y="503377"/>
                  </a:lnTo>
                  <a:lnTo>
                    <a:pt x="83391" y="501930"/>
                  </a:lnTo>
                  <a:lnTo>
                    <a:pt x="39014" y="482803"/>
                  </a:lnTo>
                  <a:lnTo>
                    <a:pt x="15731" y="448364"/>
                  </a:lnTo>
                  <a:lnTo>
                    <a:pt x="14033" y="434886"/>
                  </a:lnTo>
                  <a:lnTo>
                    <a:pt x="14033" y="82511"/>
                  </a:lnTo>
                  <a:lnTo>
                    <a:pt x="28479" y="44835"/>
                  </a:lnTo>
                  <a:lnTo>
                    <a:pt x="66824" y="19596"/>
                  </a:lnTo>
                  <a:lnTo>
                    <a:pt x="101244" y="14033"/>
                  </a:lnTo>
                  <a:lnTo>
                    <a:pt x="2481596" y="14033"/>
                  </a:lnTo>
                  <a:lnTo>
                    <a:pt x="2481140" y="13732"/>
                  </a:lnTo>
                  <a:lnTo>
                    <a:pt x="2464044" y="6294"/>
                  </a:lnTo>
                  <a:lnTo>
                    <a:pt x="2445238" y="1621"/>
                  </a:lnTo>
                  <a:lnTo>
                    <a:pt x="2425115" y="0"/>
                  </a:lnTo>
                  <a:close/>
                </a:path>
                <a:path w="2526665" h="517525">
                  <a:moveTo>
                    <a:pt x="2481596" y="14033"/>
                  </a:moveTo>
                  <a:lnTo>
                    <a:pt x="2425115" y="14033"/>
                  </a:lnTo>
                  <a:lnTo>
                    <a:pt x="2442969" y="15472"/>
                  </a:lnTo>
                  <a:lnTo>
                    <a:pt x="2459537" y="19596"/>
                  </a:lnTo>
                  <a:lnTo>
                    <a:pt x="2497885" y="44835"/>
                  </a:lnTo>
                  <a:lnTo>
                    <a:pt x="2512313" y="82511"/>
                  </a:lnTo>
                  <a:lnTo>
                    <a:pt x="2512313" y="434886"/>
                  </a:lnTo>
                  <a:lnTo>
                    <a:pt x="2497880" y="472574"/>
                  </a:lnTo>
                  <a:lnTo>
                    <a:pt x="2459535" y="497805"/>
                  </a:lnTo>
                  <a:lnTo>
                    <a:pt x="2425115" y="503377"/>
                  </a:lnTo>
                  <a:lnTo>
                    <a:pt x="2481577" y="503377"/>
                  </a:lnTo>
                  <a:lnTo>
                    <a:pt x="2518133" y="467542"/>
                  </a:lnTo>
                  <a:lnTo>
                    <a:pt x="2526347" y="434886"/>
                  </a:lnTo>
                  <a:lnTo>
                    <a:pt x="2526347" y="82511"/>
                  </a:lnTo>
                  <a:lnTo>
                    <a:pt x="2524216" y="65559"/>
                  </a:lnTo>
                  <a:lnTo>
                    <a:pt x="2518136" y="49860"/>
                  </a:lnTo>
                  <a:lnTo>
                    <a:pt x="2508609" y="35770"/>
                  </a:lnTo>
                  <a:lnTo>
                    <a:pt x="2496134" y="23647"/>
                  </a:lnTo>
                  <a:lnTo>
                    <a:pt x="2481596" y="14033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165208" y="4961813"/>
            <a:ext cx="157353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GB" sz="1100" b="1">
                <a:solidFill>
                  <a:srgbClr val="FFFFFF"/>
                </a:solidFill>
                <a:latin typeface="Trebuchet MS"/>
                <a:cs typeface="Trebuchet MS"/>
              </a:rPr>
              <a:t>[1]Medications and their dosages[2]</a:t>
            </a:r>
          </a:p>
        </p:txBody>
      </p:sp>
      <p:grpSp>
        <p:nvGrpSpPr>
          <p:cNvPr id="35" name="object 35"/>
          <p:cNvGrpSpPr/>
          <p:nvPr/>
        </p:nvGrpSpPr>
        <p:grpSpPr>
          <a:xfrm>
            <a:off x="650252" y="559219"/>
            <a:ext cx="2272030" cy="850265"/>
            <a:chOff x="650252" y="559219"/>
            <a:chExt cx="2272030" cy="850265"/>
          </a:xfrm>
        </p:grpSpPr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0252" y="559219"/>
              <a:ext cx="2271864" cy="84997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42581" y="652373"/>
              <a:ext cx="2007692" cy="32344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28882" y="638674"/>
              <a:ext cx="2035175" cy="610870"/>
            </a:xfrm>
            <a:custGeom>
              <a:avLst/>
              <a:gdLst/>
              <a:ahLst/>
              <a:cxnLst/>
              <a:rect l="l" t="t" r="r" b="b"/>
              <a:pathLst>
                <a:path w="2035175" h="610869">
                  <a:moveTo>
                    <a:pt x="1952447" y="0"/>
                  </a:moveTo>
                  <a:lnTo>
                    <a:pt x="82651" y="0"/>
                  </a:lnTo>
                  <a:lnTo>
                    <a:pt x="65768" y="2013"/>
                  </a:lnTo>
                  <a:lnTo>
                    <a:pt x="23837" y="28638"/>
                  </a:lnTo>
                  <a:lnTo>
                    <a:pt x="1645" y="77133"/>
                  </a:lnTo>
                  <a:lnTo>
                    <a:pt x="0" y="96342"/>
                  </a:lnTo>
                  <a:lnTo>
                    <a:pt x="0" y="513981"/>
                  </a:lnTo>
                  <a:lnTo>
                    <a:pt x="13862" y="567420"/>
                  </a:lnTo>
                  <a:lnTo>
                    <a:pt x="50101" y="602572"/>
                  </a:lnTo>
                  <a:lnTo>
                    <a:pt x="82651" y="610323"/>
                  </a:lnTo>
                  <a:lnTo>
                    <a:pt x="1952447" y="610323"/>
                  </a:lnTo>
                  <a:lnTo>
                    <a:pt x="1969338" y="608315"/>
                  </a:lnTo>
                  <a:lnTo>
                    <a:pt x="1985008" y="602572"/>
                  </a:lnTo>
                  <a:lnTo>
                    <a:pt x="1994302" y="596620"/>
                  </a:lnTo>
                  <a:lnTo>
                    <a:pt x="82651" y="596620"/>
                  </a:lnTo>
                  <a:lnTo>
                    <a:pt x="68992" y="594993"/>
                  </a:lnTo>
                  <a:lnTo>
                    <a:pt x="34277" y="572833"/>
                  </a:lnTo>
                  <a:lnTo>
                    <a:pt x="15144" y="530846"/>
                  </a:lnTo>
                  <a:lnTo>
                    <a:pt x="13703" y="513981"/>
                  </a:lnTo>
                  <a:lnTo>
                    <a:pt x="13703" y="96342"/>
                  </a:lnTo>
                  <a:lnTo>
                    <a:pt x="25742" y="49711"/>
                  </a:lnTo>
                  <a:lnTo>
                    <a:pt x="56207" y="20010"/>
                  </a:lnTo>
                  <a:lnTo>
                    <a:pt x="82651" y="13703"/>
                  </a:lnTo>
                  <a:lnTo>
                    <a:pt x="1994297" y="13703"/>
                  </a:lnTo>
                  <a:lnTo>
                    <a:pt x="1985008" y="7756"/>
                  </a:lnTo>
                  <a:lnTo>
                    <a:pt x="1969338" y="2013"/>
                  </a:lnTo>
                  <a:lnTo>
                    <a:pt x="1952447" y="0"/>
                  </a:lnTo>
                  <a:close/>
                </a:path>
                <a:path w="2035175" h="610869">
                  <a:moveTo>
                    <a:pt x="1994297" y="13703"/>
                  </a:moveTo>
                  <a:lnTo>
                    <a:pt x="1952447" y="13703"/>
                  </a:lnTo>
                  <a:lnTo>
                    <a:pt x="1966111" y="15325"/>
                  </a:lnTo>
                  <a:lnTo>
                    <a:pt x="1978894" y="20010"/>
                  </a:lnTo>
                  <a:lnTo>
                    <a:pt x="2009352" y="49711"/>
                  </a:lnTo>
                  <a:lnTo>
                    <a:pt x="2021395" y="96342"/>
                  </a:lnTo>
                  <a:lnTo>
                    <a:pt x="2021395" y="513981"/>
                  </a:lnTo>
                  <a:lnTo>
                    <a:pt x="2009352" y="560612"/>
                  </a:lnTo>
                  <a:lnTo>
                    <a:pt x="1978894" y="590308"/>
                  </a:lnTo>
                  <a:lnTo>
                    <a:pt x="1952447" y="596620"/>
                  </a:lnTo>
                  <a:lnTo>
                    <a:pt x="1994302" y="596620"/>
                  </a:lnTo>
                  <a:lnTo>
                    <a:pt x="2021247" y="567420"/>
                  </a:lnTo>
                  <a:lnTo>
                    <a:pt x="2035098" y="513981"/>
                  </a:lnTo>
                  <a:lnTo>
                    <a:pt x="2035098" y="96342"/>
                  </a:lnTo>
                  <a:lnTo>
                    <a:pt x="2021247" y="42903"/>
                  </a:lnTo>
                  <a:lnTo>
                    <a:pt x="1999104" y="16780"/>
                  </a:lnTo>
                  <a:lnTo>
                    <a:pt x="1994297" y="13703"/>
                  </a:lnTo>
                  <a:close/>
                </a:path>
              </a:pathLst>
            </a:custGeom>
            <a:solidFill>
              <a:srgbClr val="00B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57808" y="668607"/>
            <a:ext cx="1821892" cy="35623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210"/>
              </a:spcBef>
            </a:pPr>
            <a:r>
              <a:rPr lang="en-GB" sz="1050" b="1" dirty="0">
                <a:solidFill>
                  <a:srgbClr val="FFFFFF"/>
                </a:solidFill>
                <a:latin typeface="Trebuchet MS"/>
                <a:cs typeface="Trebuchet MS"/>
              </a:rPr>
              <a:t>Diagnosis and localisation of the bleeding source</a:t>
            </a:r>
          </a:p>
        </p:txBody>
      </p:sp>
      <p:grpSp>
        <p:nvGrpSpPr>
          <p:cNvPr id="40" name="object 40"/>
          <p:cNvGrpSpPr/>
          <p:nvPr/>
        </p:nvGrpSpPr>
        <p:grpSpPr>
          <a:xfrm>
            <a:off x="653161" y="975817"/>
            <a:ext cx="11376660" cy="9696450"/>
            <a:chOff x="653161" y="975817"/>
            <a:chExt cx="11376660" cy="9696450"/>
          </a:xfrm>
        </p:grpSpPr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53161" y="975817"/>
              <a:ext cx="2824200" cy="264636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471341" y="975817"/>
              <a:ext cx="403872" cy="969631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53161" y="3616160"/>
              <a:ext cx="2824187" cy="705596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854297" y="1825968"/>
              <a:ext cx="51053" cy="884615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53161" y="975817"/>
              <a:ext cx="2268956" cy="43337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28891" y="975817"/>
              <a:ext cx="2035086" cy="27317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70254" y="1092441"/>
              <a:ext cx="2947834" cy="939274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26287" y="1049083"/>
              <a:ext cx="3035935" cy="9480550"/>
            </a:xfrm>
            <a:custGeom>
              <a:avLst/>
              <a:gdLst/>
              <a:ahLst/>
              <a:cxnLst/>
              <a:rect l="l" t="t" r="r" b="b"/>
              <a:pathLst>
                <a:path w="3035935" h="9480550">
                  <a:moveTo>
                    <a:pt x="3035744" y="0"/>
                  </a:moveTo>
                  <a:lnTo>
                    <a:pt x="2947835" y="0"/>
                  </a:lnTo>
                  <a:lnTo>
                    <a:pt x="2947835" y="87630"/>
                  </a:lnTo>
                  <a:lnTo>
                    <a:pt x="2947835" y="9391650"/>
                  </a:lnTo>
                  <a:lnTo>
                    <a:pt x="87922" y="9391650"/>
                  </a:lnTo>
                  <a:lnTo>
                    <a:pt x="87922" y="87630"/>
                  </a:lnTo>
                  <a:lnTo>
                    <a:pt x="2947835" y="87630"/>
                  </a:lnTo>
                  <a:lnTo>
                    <a:pt x="2947835" y="0"/>
                  </a:lnTo>
                  <a:lnTo>
                    <a:pt x="0" y="0"/>
                  </a:lnTo>
                  <a:lnTo>
                    <a:pt x="0" y="87630"/>
                  </a:lnTo>
                  <a:lnTo>
                    <a:pt x="0" y="9391650"/>
                  </a:lnTo>
                  <a:lnTo>
                    <a:pt x="0" y="9436100"/>
                  </a:lnTo>
                  <a:lnTo>
                    <a:pt x="0" y="9480550"/>
                  </a:lnTo>
                  <a:lnTo>
                    <a:pt x="3035744" y="9480550"/>
                  </a:lnTo>
                  <a:lnTo>
                    <a:pt x="3035744" y="9436100"/>
                  </a:lnTo>
                  <a:lnTo>
                    <a:pt x="3035744" y="9392145"/>
                  </a:lnTo>
                  <a:lnTo>
                    <a:pt x="2991789" y="9392145"/>
                  </a:lnTo>
                  <a:lnTo>
                    <a:pt x="2991789" y="9391650"/>
                  </a:lnTo>
                  <a:lnTo>
                    <a:pt x="3035744" y="9391650"/>
                  </a:lnTo>
                  <a:lnTo>
                    <a:pt x="3035744" y="87630"/>
                  </a:lnTo>
                  <a:lnTo>
                    <a:pt x="3035744" y="0"/>
                  </a:lnTo>
                  <a:close/>
                </a:path>
              </a:pathLst>
            </a:custGeom>
            <a:solidFill>
              <a:srgbClr val="00B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261491" y="2502877"/>
              <a:ext cx="4768850" cy="2047239"/>
            </a:xfrm>
            <a:custGeom>
              <a:avLst/>
              <a:gdLst/>
              <a:ahLst/>
              <a:cxnLst/>
              <a:rect l="l" t="t" r="r" b="b"/>
              <a:pathLst>
                <a:path w="4768850" h="2047239">
                  <a:moveTo>
                    <a:pt x="200418" y="1023480"/>
                  </a:moveTo>
                  <a:lnTo>
                    <a:pt x="0" y="0"/>
                  </a:lnTo>
                  <a:lnTo>
                    <a:pt x="0" y="2046960"/>
                  </a:lnTo>
                  <a:lnTo>
                    <a:pt x="200418" y="1023480"/>
                  </a:lnTo>
                  <a:close/>
                </a:path>
                <a:path w="4768850" h="2047239">
                  <a:moveTo>
                    <a:pt x="2126246" y="1023480"/>
                  </a:moveTo>
                  <a:lnTo>
                    <a:pt x="1925815" y="0"/>
                  </a:lnTo>
                  <a:lnTo>
                    <a:pt x="1925815" y="2046960"/>
                  </a:lnTo>
                  <a:lnTo>
                    <a:pt x="2126246" y="1023480"/>
                  </a:lnTo>
                  <a:close/>
                </a:path>
                <a:path w="4768850" h="2047239">
                  <a:moveTo>
                    <a:pt x="4768240" y="1023721"/>
                  </a:moveTo>
                  <a:lnTo>
                    <a:pt x="4567720" y="241"/>
                  </a:lnTo>
                  <a:lnTo>
                    <a:pt x="4567720" y="2047201"/>
                  </a:lnTo>
                  <a:lnTo>
                    <a:pt x="4768240" y="1023721"/>
                  </a:lnTo>
                  <a:close/>
                </a:path>
              </a:pathLst>
            </a:custGeom>
            <a:solidFill>
              <a:srgbClr val="BE1E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130084" y="2484612"/>
            <a:ext cx="913765" cy="281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90"/>
              </a:spcBef>
            </a:pPr>
            <a:r>
              <a:rPr lang="en-GB" sz="800" b="1">
                <a:solidFill>
                  <a:srgbClr val="231F20"/>
                </a:solidFill>
                <a:latin typeface="Trebuchet MS"/>
                <a:cs typeface="Trebuchet MS"/>
              </a:rPr>
              <a:t>Uterine Hypotonia/Atony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416863" y="2559303"/>
            <a:ext cx="349250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800" b="1">
                <a:solidFill>
                  <a:srgbClr val="231F20"/>
                </a:solidFill>
                <a:latin typeface="Trebuchet MS"/>
                <a:cs typeface="Trebuchet MS"/>
              </a:rPr>
              <a:t>Step 1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416863" y="2815017"/>
            <a:ext cx="1754505" cy="14319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0175" indent="-117475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3017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uterotonics</a:t>
            </a:r>
          </a:p>
          <a:p>
            <a:pPr marL="193675" lvl="1" indent="-53975">
              <a:lnSpc>
                <a:spcPct val="100000"/>
              </a:lnSpc>
              <a:spcBef>
                <a:spcPts val="50"/>
              </a:spcBef>
              <a:buFont typeface="Calibri"/>
              <a:buChar char="-"/>
              <a:tabLst>
                <a:tab pos="19367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oxytocin or carbetocin</a:t>
            </a:r>
          </a:p>
          <a:p>
            <a:pPr marL="139700" marR="5080" lvl="1" indent="60960">
              <a:lnSpc>
                <a:spcPct val="104900"/>
              </a:lnSpc>
              <a:buFont typeface="Calibri"/>
              <a:buChar char="-"/>
              <a:tabLst>
                <a:tab pos="200660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methylergometrine (if maternal hypertension is not present)</a:t>
            </a:r>
          </a:p>
          <a:p>
            <a:pPr marL="138430" marR="534670" indent="-126364">
              <a:lnSpc>
                <a:spcPct val="104900"/>
              </a:lnSpc>
              <a:buAutoNum type="arabicPeriod"/>
              <a:tabLst>
                <a:tab pos="139700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catheterisation of the bladder</a:t>
            </a:r>
          </a:p>
          <a:p>
            <a:pPr marL="139065" indent="-126364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13906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uterine massage</a:t>
            </a:r>
          </a:p>
          <a:p>
            <a:pPr marL="138430" marR="149860" indent="-126364">
              <a:lnSpc>
                <a:spcPct val="104900"/>
              </a:lnSpc>
              <a:buAutoNum type="arabicPeriod"/>
              <a:tabLst>
                <a:tab pos="139700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digital or instrumental uterine cavity revision</a:t>
            </a:r>
          </a:p>
          <a:p>
            <a:pPr marL="139065" indent="-126364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13906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prostaglandins</a:t>
            </a:r>
          </a:p>
          <a:p>
            <a:pPr marL="139065" indent="-126364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13906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tranexamic acid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16863" y="4349308"/>
            <a:ext cx="1138555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800" b="1" i="1">
                <a:solidFill>
                  <a:srgbClr val="231F20"/>
                </a:solidFill>
                <a:latin typeface="Gill Sans MT"/>
                <a:cs typeface="Gill Sans MT"/>
              </a:rPr>
              <a:t>If unsuccessful - Step 2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7585540" y="2559303"/>
            <a:ext cx="349250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800" b="1">
                <a:solidFill>
                  <a:srgbClr val="231F20"/>
                </a:solidFill>
                <a:latin typeface="Trebuchet MS"/>
                <a:cs typeface="Trebuchet MS"/>
              </a:rPr>
              <a:t>Step 2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7585540" y="2815017"/>
            <a:ext cx="1435100" cy="1304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0175" indent="-117475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3017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removal of clots</a:t>
            </a:r>
          </a:p>
          <a:p>
            <a:pPr marL="137160">
              <a:lnSpc>
                <a:spcPct val="100000"/>
              </a:lnSpc>
              <a:spcBef>
                <a:spcPts val="50"/>
              </a:spcBef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from the vagina and uterine cavity</a:t>
            </a:r>
          </a:p>
          <a:p>
            <a:pPr marL="130175" indent="-117475">
              <a:lnSpc>
                <a:spcPct val="100000"/>
              </a:lnSpc>
              <a:spcBef>
                <a:spcPts val="45"/>
              </a:spcBef>
              <a:buAutoNum type="arabicPeriod" startAt="2"/>
              <a:tabLst>
                <a:tab pos="13017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uterotonics</a:t>
            </a:r>
          </a:p>
          <a:p>
            <a:pPr marL="130810">
              <a:lnSpc>
                <a:spcPct val="100000"/>
              </a:lnSpc>
              <a:spcBef>
                <a:spcPts val="50"/>
              </a:spcBef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- prostaglandins</a:t>
            </a:r>
          </a:p>
          <a:p>
            <a:pPr marL="129539" marR="306705" indent="-117475">
              <a:lnSpc>
                <a:spcPct val="104900"/>
              </a:lnSpc>
              <a:buAutoNum type="arabicPeriod" startAt="3"/>
              <a:tabLst>
                <a:tab pos="137160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pressure, vacuum, and haemostatic</a:t>
            </a:r>
          </a:p>
          <a:p>
            <a:pPr marL="137160">
              <a:lnSpc>
                <a:spcPct val="100000"/>
              </a:lnSpc>
              <a:spcBef>
                <a:spcPts val="45"/>
              </a:spcBef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intrauterine devices</a:t>
            </a:r>
          </a:p>
          <a:p>
            <a:pPr marL="130175" indent="-117475">
              <a:lnSpc>
                <a:spcPct val="100000"/>
              </a:lnSpc>
              <a:spcBef>
                <a:spcPts val="45"/>
              </a:spcBef>
              <a:buAutoNum type="arabicPeriod" startAt="4"/>
              <a:tabLst>
                <a:tab pos="13017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fibrinogen</a:t>
            </a:r>
          </a:p>
          <a:p>
            <a:pPr marL="129539" marR="5080" indent="-117475">
              <a:lnSpc>
                <a:spcPct val="104900"/>
              </a:lnSpc>
              <a:buAutoNum type="arabicPeriod" startAt="4"/>
              <a:tabLst>
                <a:tab pos="137160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timing of rFVIIa administration according to the Relevant Scenario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7585540" y="4349308"/>
            <a:ext cx="1138555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800" b="1" i="1">
                <a:solidFill>
                  <a:srgbClr val="231F20"/>
                </a:solidFill>
                <a:latin typeface="Gill Sans MT"/>
                <a:cs typeface="Gill Sans MT"/>
              </a:rPr>
              <a:t>If unsuccessful - Step 3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9665568" y="2559303"/>
            <a:ext cx="349250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800" b="1">
                <a:solidFill>
                  <a:srgbClr val="231F20"/>
                </a:solidFill>
                <a:latin typeface="Trebuchet MS"/>
                <a:cs typeface="Trebuchet MS"/>
              </a:rPr>
              <a:t>Step 3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9665568" y="2815017"/>
            <a:ext cx="1867535" cy="1176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0175" indent="-117475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30175" algn="l"/>
              </a:tabLst>
            </a:pPr>
            <a:r>
              <a:rPr lang="en-GB" sz="800" dirty="0">
                <a:solidFill>
                  <a:srgbClr val="231F20"/>
                </a:solidFill>
                <a:latin typeface="Trebuchet MS"/>
                <a:cs typeface="Trebuchet MS"/>
              </a:rPr>
              <a:t>Selective Catheter </a:t>
            </a:r>
            <a:r>
              <a:rPr lang="en-GB" sz="800" dirty="0" err="1">
                <a:solidFill>
                  <a:srgbClr val="231F20"/>
                </a:solidFill>
                <a:latin typeface="Trebuchet MS"/>
                <a:cs typeface="Trebuchet MS"/>
              </a:rPr>
              <a:t>Embolisation</a:t>
            </a:r>
            <a:endParaRPr lang="en-GB" sz="80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37160" marR="123189">
              <a:lnSpc>
                <a:spcPct val="104900"/>
              </a:lnSpc>
            </a:pPr>
            <a:r>
              <a:rPr lang="en-GB" sz="800" dirty="0">
                <a:solidFill>
                  <a:srgbClr val="231F20"/>
                </a:solidFill>
                <a:latin typeface="Trebuchet MS"/>
                <a:cs typeface="Trebuchet MS"/>
              </a:rPr>
              <a:t>Uterine Arteries (if Interventional Radiology is Available)</a:t>
            </a:r>
          </a:p>
          <a:p>
            <a:pPr marL="130175" indent="-117475">
              <a:lnSpc>
                <a:spcPct val="100000"/>
              </a:lnSpc>
              <a:spcBef>
                <a:spcPts val="50"/>
              </a:spcBef>
              <a:buAutoNum type="arabicPeriod" startAt="2"/>
              <a:tabLst>
                <a:tab pos="130175" algn="l"/>
              </a:tabLst>
            </a:pPr>
            <a:r>
              <a:rPr lang="en-GB" sz="800" dirty="0">
                <a:solidFill>
                  <a:srgbClr val="231F20"/>
                </a:solidFill>
                <a:latin typeface="Trebuchet MS"/>
                <a:cs typeface="Trebuchet MS"/>
              </a:rPr>
              <a:t>surgical intervention</a:t>
            </a:r>
          </a:p>
          <a:p>
            <a:pPr marL="137160">
              <a:lnSpc>
                <a:spcPct val="100000"/>
              </a:lnSpc>
              <a:spcBef>
                <a:spcPts val="45"/>
              </a:spcBef>
            </a:pPr>
            <a:r>
              <a:rPr lang="en-GB" sz="800" dirty="0">
                <a:solidFill>
                  <a:srgbClr val="231F20"/>
                </a:solidFill>
                <a:latin typeface="Trebuchet MS"/>
                <a:cs typeface="Trebuchet MS"/>
              </a:rPr>
              <a:t>(stepwise uterine </a:t>
            </a:r>
            <a:r>
              <a:rPr lang="en-GB" sz="800" dirty="0" err="1">
                <a:solidFill>
                  <a:srgbClr val="231F20"/>
                </a:solidFill>
                <a:latin typeface="Trebuchet MS"/>
                <a:cs typeface="Trebuchet MS"/>
              </a:rPr>
              <a:t>devacularisation</a:t>
            </a:r>
            <a:r>
              <a:rPr lang="en-GB" sz="800" dirty="0">
                <a:solidFill>
                  <a:srgbClr val="231F20"/>
                </a:solidFill>
                <a:latin typeface="Trebuchet MS"/>
                <a:cs typeface="Trebuchet MS"/>
              </a:rPr>
              <a:t>)</a:t>
            </a:r>
          </a:p>
          <a:p>
            <a:pPr marL="194310" marR="182880" lvl="1" indent="-64135">
              <a:lnSpc>
                <a:spcPct val="104900"/>
              </a:lnSpc>
              <a:buChar char="-"/>
              <a:tabLst>
                <a:tab pos="201295" algn="l"/>
              </a:tabLst>
            </a:pPr>
            <a:r>
              <a:rPr lang="en-GB" sz="800" dirty="0">
                <a:solidFill>
                  <a:srgbClr val="231F20"/>
                </a:solidFill>
                <a:latin typeface="Trebuchet MS"/>
                <a:cs typeface="Trebuchet MS"/>
              </a:rPr>
              <a:t>stepwise ligation of uterine and ovarian arteries</a:t>
            </a:r>
          </a:p>
          <a:p>
            <a:pPr marL="194945" lvl="1" indent="-64135">
              <a:lnSpc>
                <a:spcPct val="100000"/>
              </a:lnSpc>
              <a:spcBef>
                <a:spcPts val="45"/>
              </a:spcBef>
              <a:buChar char="-"/>
              <a:tabLst>
                <a:tab pos="194945" algn="l"/>
              </a:tabLst>
            </a:pPr>
            <a:r>
              <a:rPr lang="en-GB" sz="800" dirty="0">
                <a:solidFill>
                  <a:srgbClr val="231F20"/>
                </a:solidFill>
                <a:latin typeface="Trebuchet MS"/>
                <a:cs typeface="Trebuchet MS"/>
              </a:rPr>
              <a:t>uterine compression sutures</a:t>
            </a:r>
          </a:p>
          <a:p>
            <a:pPr marL="194945" lvl="1" indent="-64135">
              <a:lnSpc>
                <a:spcPct val="100000"/>
              </a:lnSpc>
              <a:spcBef>
                <a:spcPts val="50"/>
              </a:spcBef>
              <a:buChar char="-"/>
              <a:tabLst>
                <a:tab pos="194945" algn="l"/>
              </a:tabLst>
            </a:pPr>
            <a:r>
              <a:rPr lang="en-GB" sz="800" dirty="0">
                <a:solidFill>
                  <a:srgbClr val="231F20"/>
                </a:solidFill>
                <a:latin typeface="Trebuchet MS"/>
                <a:cs typeface="Trebuchet MS"/>
              </a:rPr>
              <a:t>ligation of internal iliac arteries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9665568" y="4349308"/>
            <a:ext cx="1138555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800" b="1" i="1">
                <a:solidFill>
                  <a:srgbClr val="231F20"/>
                </a:solidFill>
                <a:latin typeface="Gill Sans MT"/>
                <a:cs typeface="Gill Sans MT"/>
              </a:rPr>
              <a:t>If unsuccessful - Step 4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4130084" y="4756956"/>
            <a:ext cx="913765" cy="1404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800" b="1" dirty="0">
                <a:solidFill>
                  <a:srgbClr val="231F20"/>
                </a:solidFill>
                <a:latin typeface="Trebuchet MS"/>
                <a:cs typeface="Trebuchet MS"/>
              </a:rPr>
              <a:t>Retained placenta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7585540" y="4756956"/>
            <a:ext cx="1091565" cy="5372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800" b="1" dirty="0">
                <a:solidFill>
                  <a:srgbClr val="231F20"/>
                </a:solidFill>
                <a:latin typeface="Trebuchet MS"/>
                <a:cs typeface="Trebuchet MS"/>
              </a:rPr>
              <a:t>Step 2</a:t>
            </a:r>
          </a:p>
          <a:p>
            <a:pPr marL="130810" marR="5080" indent="-118745">
              <a:lnSpc>
                <a:spcPct val="104900"/>
              </a:lnSpc>
            </a:pPr>
            <a:r>
              <a:rPr lang="en-GB" sz="800" dirty="0">
                <a:solidFill>
                  <a:srgbClr val="231F20"/>
                </a:solidFill>
                <a:latin typeface="Trebuchet MS"/>
                <a:cs typeface="Trebuchet MS"/>
              </a:rPr>
              <a:t>1. manual removal under prophylactic antibiotic coverage</a:t>
            </a:r>
          </a:p>
        </p:txBody>
      </p:sp>
      <p:sp>
        <p:nvSpPr>
          <p:cNvPr id="62" name="object 62"/>
          <p:cNvSpPr/>
          <p:nvPr/>
        </p:nvSpPr>
        <p:spPr>
          <a:xfrm>
            <a:off x="7261497" y="4784631"/>
            <a:ext cx="200660" cy="534035"/>
          </a:xfrm>
          <a:custGeom>
            <a:avLst/>
            <a:gdLst/>
            <a:ahLst/>
            <a:cxnLst/>
            <a:rect l="l" t="t" r="r" b="b"/>
            <a:pathLst>
              <a:path w="200659" h="534035">
                <a:moveTo>
                  <a:pt x="0" y="0"/>
                </a:moveTo>
                <a:lnTo>
                  <a:pt x="0" y="533971"/>
                </a:lnTo>
                <a:lnTo>
                  <a:pt x="200583" y="266992"/>
                </a:lnTo>
                <a:lnTo>
                  <a:pt x="0" y="0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416896" y="4756956"/>
            <a:ext cx="1630045" cy="561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800" b="1" dirty="0">
                <a:solidFill>
                  <a:srgbClr val="231F20"/>
                </a:solidFill>
                <a:latin typeface="Trebuchet MS"/>
                <a:cs typeface="Trebuchet MS"/>
              </a:rPr>
              <a:t>Step 1</a:t>
            </a:r>
          </a:p>
          <a:p>
            <a:pPr marL="130175" indent="-117475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130175" algn="l"/>
              </a:tabLst>
            </a:pPr>
            <a:r>
              <a:rPr lang="en-GB" sz="800" dirty="0">
                <a:solidFill>
                  <a:srgbClr val="231F20"/>
                </a:solidFill>
                <a:latin typeface="Trebuchet MS"/>
                <a:cs typeface="Trebuchet MS"/>
              </a:rPr>
              <a:t>oxytocin, preferably </a:t>
            </a:r>
            <a:r>
              <a:rPr lang="en-GB" sz="800" dirty="0" err="1">
                <a:solidFill>
                  <a:srgbClr val="231F20"/>
                </a:solidFill>
                <a:latin typeface="Trebuchet MS"/>
                <a:cs typeface="Trebuchet MS"/>
              </a:rPr>
              <a:t>carbetocin</a:t>
            </a:r>
            <a:endParaRPr lang="en-GB" sz="80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30175" indent="-117475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130175" algn="l"/>
              </a:tabLst>
            </a:pPr>
            <a:r>
              <a:rPr lang="en-GB" sz="800" dirty="0">
                <a:solidFill>
                  <a:srgbClr val="231F20"/>
                </a:solidFill>
                <a:latin typeface="Trebuchet MS"/>
                <a:cs typeface="Trebuchet MS"/>
              </a:rPr>
              <a:t>bladder catheterisation</a:t>
            </a: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lang="en-GB" sz="800" b="1" i="1" dirty="0">
                <a:solidFill>
                  <a:srgbClr val="231F20"/>
                </a:solidFill>
                <a:latin typeface="Gill Sans MT"/>
                <a:cs typeface="Gill Sans MT"/>
              </a:rPr>
              <a:t>[1]If unsuccessful[2]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4130117" y="5490112"/>
            <a:ext cx="712470" cy="39055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90"/>
              </a:spcBef>
            </a:pPr>
            <a:r>
              <a:rPr lang="en-GB" sz="800" b="1" dirty="0">
                <a:solidFill>
                  <a:srgbClr val="231F20"/>
                </a:solidFill>
                <a:latin typeface="Trebuchet MS"/>
                <a:cs typeface="Trebuchet MS"/>
              </a:rPr>
              <a:t>Retained placental fragments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416896" y="5490112"/>
            <a:ext cx="1754472" cy="6456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750" b="1" dirty="0">
                <a:solidFill>
                  <a:srgbClr val="231F20"/>
                </a:solidFill>
                <a:latin typeface="Trebuchet MS"/>
                <a:cs typeface="Trebuchet MS"/>
              </a:rPr>
              <a:t>Step 1</a:t>
            </a:r>
          </a:p>
          <a:p>
            <a:pPr marL="130175" indent="-117475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130175" algn="l"/>
              </a:tabLst>
            </a:pPr>
            <a:r>
              <a:rPr lang="en-GB" sz="750" dirty="0">
                <a:solidFill>
                  <a:srgbClr val="231F20"/>
                </a:solidFill>
                <a:latin typeface="Trebuchet MS"/>
                <a:cs typeface="Trebuchet MS"/>
              </a:rPr>
              <a:t>oxytocin, preferably </a:t>
            </a:r>
            <a:r>
              <a:rPr lang="en-GB" sz="750" dirty="0" err="1">
                <a:solidFill>
                  <a:srgbClr val="231F20"/>
                </a:solidFill>
                <a:latin typeface="Trebuchet MS"/>
                <a:cs typeface="Trebuchet MS"/>
              </a:rPr>
              <a:t>carbetocin</a:t>
            </a:r>
            <a:endParaRPr lang="en-GB" sz="75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30175" indent="-117475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130175" algn="l"/>
              </a:tabLst>
            </a:pPr>
            <a:r>
              <a:rPr lang="en-GB" sz="750" dirty="0">
                <a:solidFill>
                  <a:srgbClr val="231F20"/>
                </a:solidFill>
                <a:latin typeface="Trebuchet MS"/>
                <a:cs typeface="Trebuchet MS"/>
              </a:rPr>
              <a:t>bladder catheterisation</a:t>
            </a:r>
          </a:p>
          <a:p>
            <a:pPr marL="130175" indent="-117475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130175" algn="l"/>
              </a:tabLst>
            </a:pPr>
            <a:r>
              <a:rPr lang="en-GB" sz="750" dirty="0">
                <a:solidFill>
                  <a:srgbClr val="231F20"/>
                </a:solidFill>
                <a:latin typeface="Trebuchet MS"/>
                <a:cs typeface="Trebuchet MS"/>
              </a:rPr>
              <a:t>gentle revision of the uterine cavity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n-GB" sz="750" b="1" i="1" dirty="0">
                <a:solidFill>
                  <a:srgbClr val="231F20"/>
                </a:solidFill>
                <a:latin typeface="Gill Sans MT"/>
                <a:cs typeface="Gill Sans MT"/>
              </a:rPr>
              <a:t>[1]If unsuccessful[2]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7585573" y="5490112"/>
            <a:ext cx="925830" cy="409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800" b="1" dirty="0">
                <a:solidFill>
                  <a:srgbClr val="231F20"/>
                </a:solidFill>
                <a:latin typeface="Trebuchet MS"/>
                <a:cs typeface="Trebuchet MS"/>
              </a:rPr>
              <a:t>Step 2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GB" sz="800" dirty="0">
                <a:solidFill>
                  <a:srgbClr val="231F20"/>
                </a:solidFill>
                <a:latin typeface="Trebuchet MS"/>
                <a:cs typeface="Trebuchet MS"/>
              </a:rPr>
              <a:t>1. proceed as </a:t>
            </a:r>
          </a:p>
          <a:p>
            <a:pPr marL="130810">
              <a:lnSpc>
                <a:spcPct val="100000"/>
              </a:lnSpc>
              <a:spcBef>
                <a:spcPts val="45"/>
              </a:spcBef>
            </a:pPr>
            <a:r>
              <a:rPr lang="en-GB" sz="800" dirty="0">
                <a:solidFill>
                  <a:srgbClr val="231F20"/>
                </a:solidFill>
                <a:latin typeface="Trebuchet MS"/>
                <a:cs typeface="Trebuchet MS"/>
              </a:rPr>
              <a:t>in uterine atony</a:t>
            </a:r>
          </a:p>
        </p:txBody>
      </p:sp>
      <p:sp>
        <p:nvSpPr>
          <p:cNvPr id="67" name="object 67"/>
          <p:cNvSpPr/>
          <p:nvPr/>
        </p:nvSpPr>
        <p:spPr>
          <a:xfrm>
            <a:off x="7261492" y="5529655"/>
            <a:ext cx="200660" cy="3164205"/>
          </a:xfrm>
          <a:custGeom>
            <a:avLst/>
            <a:gdLst/>
            <a:ahLst/>
            <a:cxnLst/>
            <a:rect l="l" t="t" r="r" b="b"/>
            <a:pathLst>
              <a:path w="200659" h="3164204">
                <a:moveTo>
                  <a:pt x="200583" y="2798292"/>
                </a:moveTo>
                <a:lnTo>
                  <a:pt x="0" y="2432443"/>
                </a:lnTo>
                <a:lnTo>
                  <a:pt x="0" y="3164128"/>
                </a:lnTo>
                <a:lnTo>
                  <a:pt x="200583" y="2798292"/>
                </a:lnTo>
                <a:close/>
              </a:path>
              <a:path w="200659" h="3164204">
                <a:moveTo>
                  <a:pt x="200583" y="1902155"/>
                </a:moveTo>
                <a:lnTo>
                  <a:pt x="0" y="1595196"/>
                </a:lnTo>
                <a:lnTo>
                  <a:pt x="0" y="2209088"/>
                </a:lnTo>
                <a:lnTo>
                  <a:pt x="200583" y="1902155"/>
                </a:lnTo>
                <a:close/>
              </a:path>
              <a:path w="200659" h="3164204">
                <a:moveTo>
                  <a:pt x="200583" y="1119212"/>
                </a:moveTo>
                <a:lnTo>
                  <a:pt x="0" y="852220"/>
                </a:lnTo>
                <a:lnTo>
                  <a:pt x="0" y="1386205"/>
                </a:lnTo>
                <a:lnTo>
                  <a:pt x="200583" y="1119212"/>
                </a:lnTo>
                <a:close/>
              </a:path>
              <a:path w="200659" h="3164204">
                <a:moveTo>
                  <a:pt x="200583" y="310184"/>
                </a:moveTo>
                <a:lnTo>
                  <a:pt x="0" y="0"/>
                </a:lnTo>
                <a:lnTo>
                  <a:pt x="0" y="620369"/>
                </a:lnTo>
                <a:lnTo>
                  <a:pt x="200583" y="310184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130084" y="6370821"/>
            <a:ext cx="1014094" cy="281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90"/>
              </a:spcBef>
            </a:pPr>
            <a:r>
              <a:rPr lang="en-GB" sz="800" b="1">
                <a:solidFill>
                  <a:srgbClr val="231F20"/>
                </a:solidFill>
                <a:latin typeface="Trebuchet MS"/>
                <a:cs typeface="Trebuchet MS"/>
              </a:rPr>
              <a:t>Uterine rupture/dehiscence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416863" y="6370182"/>
            <a:ext cx="1298575" cy="561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800" b="1" dirty="0">
                <a:solidFill>
                  <a:srgbClr val="231F20"/>
                </a:solidFill>
                <a:latin typeface="Trebuchet MS"/>
                <a:cs typeface="Trebuchet MS"/>
              </a:rPr>
              <a:t>Step 1</a:t>
            </a:r>
          </a:p>
          <a:p>
            <a:pPr marL="130810" marR="5080" indent="-118745">
              <a:lnSpc>
                <a:spcPct val="104900"/>
              </a:lnSpc>
            </a:pPr>
            <a:r>
              <a:rPr lang="en-GB" sz="800" dirty="0">
                <a:solidFill>
                  <a:srgbClr val="231F20"/>
                </a:solidFill>
                <a:latin typeface="Trebuchet MS"/>
                <a:cs typeface="Trebuchet MS"/>
              </a:rPr>
              <a:t>1. Laparotomy and primary uterine management</a:t>
            </a: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lang="en-GB" sz="800" b="1" i="1" dirty="0">
                <a:solidFill>
                  <a:srgbClr val="231F20"/>
                </a:solidFill>
                <a:latin typeface="Gill Sans MT"/>
                <a:cs typeface="Gill Sans MT"/>
              </a:rPr>
              <a:t>If unsuccessful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935565" y="9848935"/>
            <a:ext cx="2559050" cy="409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800" b="1">
                <a:solidFill>
                  <a:srgbClr val="231F20"/>
                </a:solidFill>
                <a:latin typeface="Trebuchet MS"/>
                <a:cs typeface="Trebuchet MS"/>
              </a:rPr>
              <a:t>Thromboelastometry</a:t>
            </a: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 provides rapid information</a:t>
            </a:r>
          </a:p>
          <a:p>
            <a:pPr marL="12700" marR="5080">
              <a:lnSpc>
                <a:spcPct val="104900"/>
              </a:lnSpc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about the acute state of haemostasis, allowing differentiation of bleeding causes and targeted treatment.</a:t>
            </a:r>
          </a:p>
        </p:txBody>
      </p:sp>
      <p:grpSp>
        <p:nvGrpSpPr>
          <p:cNvPr id="71" name="object 71"/>
          <p:cNvGrpSpPr/>
          <p:nvPr/>
        </p:nvGrpSpPr>
        <p:grpSpPr>
          <a:xfrm>
            <a:off x="3875214" y="556857"/>
            <a:ext cx="9344025" cy="1275080"/>
            <a:chOff x="3875214" y="556857"/>
            <a:chExt cx="9344025" cy="1275080"/>
          </a:xfrm>
        </p:grpSpPr>
        <p:pic>
          <p:nvPicPr>
            <p:cNvPr id="72" name="object 7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875214" y="556857"/>
              <a:ext cx="9343631" cy="127496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960596" y="641921"/>
              <a:ext cx="9100324" cy="103328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947990" y="629327"/>
              <a:ext cx="9125585" cy="1058545"/>
            </a:xfrm>
            <a:custGeom>
              <a:avLst/>
              <a:gdLst/>
              <a:ahLst/>
              <a:cxnLst/>
              <a:rect l="l" t="t" r="r" b="b"/>
              <a:pathLst>
                <a:path w="9125585" h="1058545">
                  <a:moveTo>
                    <a:pt x="8964193" y="0"/>
                  </a:moveTo>
                  <a:lnTo>
                    <a:pt x="161328" y="0"/>
                  </a:lnTo>
                  <a:lnTo>
                    <a:pt x="128722" y="3423"/>
                  </a:lnTo>
                  <a:lnTo>
                    <a:pt x="70913" y="28758"/>
                  </a:lnTo>
                  <a:lnTo>
                    <a:pt x="27426" y="74075"/>
                  </a:lnTo>
                  <a:lnTo>
                    <a:pt x="3258" y="133925"/>
                  </a:lnTo>
                  <a:lnTo>
                    <a:pt x="0" y="167589"/>
                  </a:lnTo>
                  <a:lnTo>
                    <a:pt x="0" y="890892"/>
                  </a:lnTo>
                  <a:lnTo>
                    <a:pt x="12612" y="955965"/>
                  </a:lnTo>
                  <a:lnTo>
                    <a:pt x="47066" y="1009218"/>
                  </a:lnTo>
                  <a:lnTo>
                    <a:pt x="98358" y="1045236"/>
                  </a:lnTo>
                  <a:lnTo>
                    <a:pt x="161328" y="1058481"/>
                  </a:lnTo>
                  <a:lnTo>
                    <a:pt x="8964193" y="1058481"/>
                  </a:lnTo>
                  <a:lnTo>
                    <a:pt x="8996796" y="1055057"/>
                  </a:lnTo>
                  <a:lnTo>
                    <a:pt x="9027158" y="1045236"/>
                  </a:lnTo>
                  <a:lnTo>
                    <a:pt x="9048301" y="1033284"/>
                  </a:lnTo>
                  <a:lnTo>
                    <a:pt x="161328" y="1033284"/>
                  </a:lnTo>
                  <a:lnTo>
                    <a:pt x="133984" y="1030412"/>
                  </a:lnTo>
                  <a:lnTo>
                    <a:pt x="85615" y="1009218"/>
                  </a:lnTo>
                  <a:lnTo>
                    <a:pt x="48572" y="970696"/>
                  </a:lnTo>
                  <a:lnTo>
                    <a:pt x="27981" y="919700"/>
                  </a:lnTo>
                  <a:lnTo>
                    <a:pt x="25196" y="890892"/>
                  </a:lnTo>
                  <a:lnTo>
                    <a:pt x="25196" y="167589"/>
                  </a:lnTo>
                  <a:lnTo>
                    <a:pt x="35961" y="111993"/>
                  </a:lnTo>
                  <a:lnTo>
                    <a:pt x="65252" y="66713"/>
                  </a:lnTo>
                  <a:lnTo>
                    <a:pt x="108513" y="36306"/>
                  </a:lnTo>
                  <a:lnTo>
                    <a:pt x="161328" y="25196"/>
                  </a:lnTo>
                  <a:lnTo>
                    <a:pt x="9048301" y="25196"/>
                  </a:lnTo>
                  <a:lnTo>
                    <a:pt x="9027158" y="13244"/>
                  </a:lnTo>
                  <a:lnTo>
                    <a:pt x="8996796" y="3423"/>
                  </a:lnTo>
                  <a:lnTo>
                    <a:pt x="8964193" y="0"/>
                  </a:lnTo>
                  <a:close/>
                </a:path>
                <a:path w="9125585" h="1058545">
                  <a:moveTo>
                    <a:pt x="9048301" y="25196"/>
                  </a:moveTo>
                  <a:lnTo>
                    <a:pt x="8964193" y="25196"/>
                  </a:lnTo>
                  <a:lnTo>
                    <a:pt x="8991539" y="28068"/>
                  </a:lnTo>
                  <a:lnTo>
                    <a:pt x="9017014" y="36306"/>
                  </a:lnTo>
                  <a:lnTo>
                    <a:pt x="9060281" y="66713"/>
                  </a:lnTo>
                  <a:lnTo>
                    <a:pt x="9089566" y="111993"/>
                  </a:lnTo>
                  <a:lnTo>
                    <a:pt x="9100324" y="167589"/>
                  </a:lnTo>
                  <a:lnTo>
                    <a:pt x="9100324" y="890892"/>
                  </a:lnTo>
                  <a:lnTo>
                    <a:pt x="9089566" y="946488"/>
                  </a:lnTo>
                  <a:lnTo>
                    <a:pt x="9060281" y="991768"/>
                  </a:lnTo>
                  <a:lnTo>
                    <a:pt x="9017014" y="1022175"/>
                  </a:lnTo>
                  <a:lnTo>
                    <a:pt x="8964193" y="1033284"/>
                  </a:lnTo>
                  <a:lnTo>
                    <a:pt x="9048301" y="1033284"/>
                  </a:lnTo>
                  <a:lnTo>
                    <a:pt x="9078455" y="1009218"/>
                  </a:lnTo>
                  <a:lnTo>
                    <a:pt x="9112919" y="955965"/>
                  </a:lnTo>
                  <a:lnTo>
                    <a:pt x="9125534" y="890892"/>
                  </a:lnTo>
                  <a:lnTo>
                    <a:pt x="9125534" y="167589"/>
                  </a:lnTo>
                  <a:lnTo>
                    <a:pt x="9112919" y="102525"/>
                  </a:lnTo>
                  <a:lnTo>
                    <a:pt x="9078537" y="49367"/>
                  </a:lnTo>
                  <a:lnTo>
                    <a:pt x="9054602" y="28758"/>
                  </a:lnTo>
                  <a:lnTo>
                    <a:pt x="9048301" y="25196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xfrm>
            <a:off x="4088199" y="734381"/>
            <a:ext cx="8708390" cy="3840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GB" sz="2400" dirty="0"/>
              <a:t>Peripartum haemorrhage - Obstetrician's procedures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4088199" y="1313345"/>
            <a:ext cx="4423204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1400" b="1" i="1" dirty="0" err="1">
                <a:solidFill>
                  <a:srgbClr val="231F20"/>
                </a:solidFill>
                <a:latin typeface="Gill Sans MT"/>
                <a:cs typeface="Gill Sans MT"/>
              </a:rPr>
              <a:t>Pařízek</a:t>
            </a:r>
            <a:r>
              <a:rPr lang="en-GB" sz="1400" b="1" i="1" dirty="0">
                <a:solidFill>
                  <a:srgbClr val="231F20"/>
                </a:solidFill>
                <a:latin typeface="Gill Sans MT"/>
                <a:cs typeface="Gill Sans MT"/>
              </a:rPr>
              <a:t> A., </a:t>
            </a:r>
            <a:r>
              <a:rPr lang="en-GB" sz="1400" b="1" i="1" dirty="0" err="1">
                <a:solidFill>
                  <a:srgbClr val="231F20"/>
                </a:solidFill>
                <a:latin typeface="Gill Sans MT"/>
                <a:cs typeface="Gill Sans MT"/>
              </a:rPr>
              <a:t>Černý</a:t>
            </a:r>
            <a:r>
              <a:rPr lang="en-GB" sz="1400" b="1" i="1" dirty="0">
                <a:solidFill>
                  <a:srgbClr val="231F20"/>
                </a:solidFill>
                <a:latin typeface="Gill Sans MT"/>
                <a:cs typeface="Gill Sans MT"/>
              </a:rPr>
              <a:t> V., </a:t>
            </a:r>
            <a:r>
              <a:rPr lang="en-GB" sz="1400" b="1" i="1" dirty="0" err="1">
                <a:solidFill>
                  <a:srgbClr val="231F20"/>
                </a:solidFill>
                <a:latin typeface="Gill Sans MT"/>
                <a:cs typeface="Gill Sans MT"/>
              </a:rPr>
              <a:t>Blatný</a:t>
            </a:r>
            <a:r>
              <a:rPr lang="en-GB" sz="1400" b="1" i="1" dirty="0">
                <a:solidFill>
                  <a:srgbClr val="231F20"/>
                </a:solidFill>
                <a:latin typeface="Gill Sans MT"/>
                <a:cs typeface="Gill Sans MT"/>
              </a:rPr>
              <a:t> J., </a:t>
            </a:r>
            <a:r>
              <a:rPr lang="en-GB" sz="1400" b="1" i="1" dirty="0" err="1">
                <a:solidFill>
                  <a:srgbClr val="231F20"/>
                </a:solidFill>
                <a:latin typeface="Gill Sans MT"/>
                <a:cs typeface="Gill Sans MT"/>
              </a:rPr>
              <a:t>Kvasnička</a:t>
            </a:r>
            <a:r>
              <a:rPr lang="en-GB" sz="1400" b="1" i="1" dirty="0">
                <a:solidFill>
                  <a:srgbClr val="231F20"/>
                </a:solidFill>
                <a:latin typeface="Gill Sans MT"/>
                <a:cs typeface="Gill Sans MT"/>
              </a:rPr>
              <a:t> T., </a:t>
            </a:r>
            <a:r>
              <a:rPr lang="en-GB" sz="1400" b="1" i="1" dirty="0" err="1">
                <a:solidFill>
                  <a:srgbClr val="231F20"/>
                </a:solidFill>
                <a:latin typeface="Gill Sans MT"/>
                <a:cs typeface="Gill Sans MT"/>
              </a:rPr>
              <a:t>Salaj</a:t>
            </a:r>
            <a:r>
              <a:rPr lang="en-GB" sz="1400" b="1" i="1" dirty="0">
                <a:solidFill>
                  <a:srgbClr val="231F20"/>
                </a:solidFill>
                <a:latin typeface="Gill Sans MT"/>
                <a:cs typeface="Gill Sans MT"/>
              </a:rPr>
              <a:t> P.</a:t>
            </a:r>
          </a:p>
        </p:txBody>
      </p:sp>
      <p:grpSp>
        <p:nvGrpSpPr>
          <p:cNvPr id="77" name="object 77"/>
          <p:cNvGrpSpPr/>
          <p:nvPr/>
        </p:nvGrpSpPr>
        <p:grpSpPr>
          <a:xfrm>
            <a:off x="8963012" y="5120170"/>
            <a:ext cx="6139815" cy="3873500"/>
            <a:chOff x="8963012" y="5120170"/>
            <a:chExt cx="6139815" cy="3873500"/>
          </a:xfrm>
        </p:grpSpPr>
        <p:pic>
          <p:nvPicPr>
            <p:cNvPr id="78" name="object 7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705641" y="5120183"/>
              <a:ext cx="3397008" cy="43101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963012" y="5575147"/>
              <a:ext cx="440042" cy="341812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662594" y="5545163"/>
              <a:ext cx="440054" cy="344811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397009" y="8848179"/>
              <a:ext cx="5271604" cy="14509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963012" y="5120183"/>
              <a:ext cx="73494" cy="45496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036507" y="5120170"/>
              <a:ext cx="2669146" cy="7341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9076550" y="5274670"/>
              <a:ext cx="5842635" cy="3533140"/>
            </a:xfrm>
            <a:custGeom>
              <a:avLst/>
              <a:gdLst/>
              <a:ahLst/>
              <a:cxnLst/>
              <a:rect l="l" t="t" r="r" b="b"/>
              <a:pathLst>
                <a:path w="5842634" h="3533140">
                  <a:moveTo>
                    <a:pt x="0" y="3533134"/>
                  </a:moveTo>
                  <a:lnTo>
                    <a:pt x="5842368" y="3533134"/>
                  </a:lnTo>
                  <a:lnTo>
                    <a:pt x="5842368" y="0"/>
                  </a:lnTo>
                  <a:lnTo>
                    <a:pt x="0" y="0"/>
                  </a:lnTo>
                  <a:lnTo>
                    <a:pt x="0" y="3533134"/>
                  </a:lnTo>
                  <a:close/>
                </a:path>
              </a:pathLst>
            </a:custGeom>
            <a:solidFill>
              <a:srgbClr val="D1E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036177" y="5193398"/>
              <a:ext cx="5923280" cy="3655060"/>
            </a:xfrm>
            <a:custGeom>
              <a:avLst/>
              <a:gdLst/>
              <a:ahLst/>
              <a:cxnLst/>
              <a:rect l="l" t="t" r="r" b="b"/>
              <a:pathLst>
                <a:path w="5923280" h="3655059">
                  <a:moveTo>
                    <a:pt x="5923051" y="0"/>
                  </a:moveTo>
                  <a:lnTo>
                    <a:pt x="5842432" y="0"/>
                  </a:lnTo>
                  <a:lnTo>
                    <a:pt x="5842432" y="81280"/>
                  </a:lnTo>
                  <a:lnTo>
                    <a:pt x="5842432" y="3573780"/>
                  </a:lnTo>
                  <a:lnTo>
                    <a:pt x="80733" y="3573780"/>
                  </a:lnTo>
                  <a:lnTo>
                    <a:pt x="80733" y="81280"/>
                  </a:lnTo>
                  <a:lnTo>
                    <a:pt x="5842432" y="81280"/>
                  </a:lnTo>
                  <a:lnTo>
                    <a:pt x="5842432" y="0"/>
                  </a:lnTo>
                  <a:lnTo>
                    <a:pt x="0" y="0"/>
                  </a:lnTo>
                  <a:lnTo>
                    <a:pt x="0" y="81280"/>
                  </a:lnTo>
                  <a:lnTo>
                    <a:pt x="0" y="3573780"/>
                  </a:lnTo>
                  <a:lnTo>
                    <a:pt x="0" y="3614420"/>
                  </a:lnTo>
                  <a:lnTo>
                    <a:pt x="0" y="3655060"/>
                  </a:lnTo>
                  <a:lnTo>
                    <a:pt x="5923051" y="3655060"/>
                  </a:lnTo>
                  <a:lnTo>
                    <a:pt x="5923051" y="3614420"/>
                  </a:lnTo>
                  <a:lnTo>
                    <a:pt x="5923051" y="3574059"/>
                  </a:lnTo>
                  <a:lnTo>
                    <a:pt x="5882741" y="3574059"/>
                  </a:lnTo>
                  <a:lnTo>
                    <a:pt x="5882741" y="3573780"/>
                  </a:lnTo>
                  <a:lnTo>
                    <a:pt x="5923051" y="3573780"/>
                  </a:lnTo>
                  <a:lnTo>
                    <a:pt x="5923051" y="81280"/>
                  </a:lnTo>
                  <a:lnTo>
                    <a:pt x="5923051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4130084" y="7108092"/>
            <a:ext cx="765810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800" b="1">
                <a:solidFill>
                  <a:srgbClr val="231F20"/>
                </a:solidFill>
                <a:latin typeface="Trebuchet MS"/>
                <a:cs typeface="Trebuchet MS"/>
              </a:rPr>
              <a:t>Uterine inversion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5416863" y="7080815"/>
            <a:ext cx="1731010" cy="6902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800" b="1">
                <a:solidFill>
                  <a:srgbClr val="231F20"/>
                </a:solidFill>
                <a:latin typeface="Trebuchet MS"/>
                <a:cs typeface="Trebuchet MS"/>
              </a:rPr>
              <a:t>Step 1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1. Manual uterine repositioning</a:t>
            </a:r>
          </a:p>
          <a:p>
            <a:pPr marL="130810" marR="5080">
              <a:lnSpc>
                <a:spcPct val="104900"/>
              </a:lnSpc>
            </a:pPr>
            <a:r>
              <a:rPr lang="en-GB" sz="800" i="1">
                <a:solidFill>
                  <a:srgbClr val="231F20"/>
                </a:solidFill>
                <a:latin typeface="Trebuchet MS"/>
                <a:cs typeface="Trebuchet MS"/>
              </a:rPr>
              <a:t>(under general anaesthesia or wait for uterotonic effects to wear off)</a:t>
            </a: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lang="en-GB" sz="800" b="1" i="1">
                <a:solidFill>
                  <a:srgbClr val="231F20"/>
                </a:solidFill>
                <a:latin typeface="Gill Sans MT"/>
                <a:cs typeface="Gill Sans MT"/>
              </a:rPr>
              <a:t>If unsuccessful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7585540" y="7080815"/>
            <a:ext cx="943610" cy="409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800" b="1">
                <a:solidFill>
                  <a:srgbClr val="231F20"/>
                </a:solidFill>
                <a:latin typeface="Trebuchet MS"/>
                <a:cs typeface="Trebuchet MS"/>
              </a:rPr>
              <a:t>Step 2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1. Laparotomy</a:t>
            </a:r>
          </a:p>
          <a:p>
            <a:pPr marL="130810">
              <a:lnSpc>
                <a:spcPct val="100000"/>
              </a:lnSpc>
              <a:spcBef>
                <a:spcPts val="45"/>
              </a:spcBef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   - Uterine repositioning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4130084" y="8907153"/>
            <a:ext cx="765810" cy="409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90"/>
              </a:spcBef>
            </a:pPr>
            <a:r>
              <a:rPr lang="en-GB" sz="800" b="1">
                <a:solidFill>
                  <a:srgbClr val="231F20"/>
                </a:solidFill>
                <a:latin typeface="Trebuchet MS"/>
                <a:cs typeface="Trebuchet MS"/>
              </a:rPr>
              <a:t>Primary haematological disorder</a:t>
            </a:r>
          </a:p>
        </p:txBody>
      </p:sp>
      <p:sp>
        <p:nvSpPr>
          <p:cNvPr id="90" name="object 90"/>
          <p:cNvSpPr/>
          <p:nvPr/>
        </p:nvSpPr>
        <p:spPr>
          <a:xfrm>
            <a:off x="3977780" y="2352039"/>
            <a:ext cx="4906010" cy="7124065"/>
          </a:xfrm>
          <a:custGeom>
            <a:avLst/>
            <a:gdLst/>
            <a:ahLst/>
            <a:cxnLst/>
            <a:rect l="l" t="t" r="r" b="b"/>
            <a:pathLst>
              <a:path w="4906009" h="7124065">
                <a:moveTo>
                  <a:pt x="4905489" y="3017647"/>
                </a:moveTo>
                <a:lnTo>
                  <a:pt x="1333627" y="3017647"/>
                </a:lnTo>
                <a:lnTo>
                  <a:pt x="1333627" y="2376208"/>
                </a:lnTo>
                <a:lnTo>
                  <a:pt x="4898885" y="2376208"/>
                </a:lnTo>
                <a:lnTo>
                  <a:pt x="4898885" y="2288298"/>
                </a:lnTo>
                <a:lnTo>
                  <a:pt x="1333627" y="2288298"/>
                </a:lnTo>
                <a:lnTo>
                  <a:pt x="1333627" y="0"/>
                </a:lnTo>
                <a:lnTo>
                  <a:pt x="1245717" y="0"/>
                </a:lnTo>
                <a:lnTo>
                  <a:pt x="1245717" y="2288298"/>
                </a:lnTo>
                <a:lnTo>
                  <a:pt x="0" y="2288298"/>
                </a:lnTo>
                <a:lnTo>
                  <a:pt x="0" y="2376208"/>
                </a:lnTo>
                <a:lnTo>
                  <a:pt x="1245717" y="2376208"/>
                </a:lnTo>
                <a:lnTo>
                  <a:pt x="1245717" y="3017647"/>
                </a:lnTo>
                <a:lnTo>
                  <a:pt x="0" y="3017647"/>
                </a:lnTo>
                <a:lnTo>
                  <a:pt x="0" y="3105556"/>
                </a:lnTo>
                <a:lnTo>
                  <a:pt x="1245717" y="3105556"/>
                </a:lnTo>
                <a:lnTo>
                  <a:pt x="1245717" y="3871137"/>
                </a:lnTo>
                <a:lnTo>
                  <a:pt x="0" y="3871137"/>
                </a:lnTo>
                <a:lnTo>
                  <a:pt x="0" y="3959047"/>
                </a:lnTo>
                <a:lnTo>
                  <a:pt x="1245717" y="3959047"/>
                </a:lnTo>
                <a:lnTo>
                  <a:pt x="1245717" y="4612830"/>
                </a:lnTo>
                <a:lnTo>
                  <a:pt x="0" y="4612830"/>
                </a:lnTo>
                <a:lnTo>
                  <a:pt x="0" y="4700740"/>
                </a:lnTo>
                <a:lnTo>
                  <a:pt x="1245717" y="4700740"/>
                </a:lnTo>
                <a:lnTo>
                  <a:pt x="1245717" y="5453037"/>
                </a:lnTo>
                <a:lnTo>
                  <a:pt x="12" y="5453037"/>
                </a:lnTo>
                <a:lnTo>
                  <a:pt x="12" y="5540946"/>
                </a:lnTo>
                <a:lnTo>
                  <a:pt x="1245717" y="5540946"/>
                </a:lnTo>
                <a:lnTo>
                  <a:pt x="1245717" y="6415545"/>
                </a:lnTo>
                <a:lnTo>
                  <a:pt x="0" y="6415545"/>
                </a:lnTo>
                <a:lnTo>
                  <a:pt x="0" y="6503454"/>
                </a:lnTo>
                <a:lnTo>
                  <a:pt x="1245717" y="6503454"/>
                </a:lnTo>
                <a:lnTo>
                  <a:pt x="1245717" y="7123951"/>
                </a:lnTo>
                <a:lnTo>
                  <a:pt x="1333627" y="7123951"/>
                </a:lnTo>
                <a:lnTo>
                  <a:pt x="1333627" y="6503454"/>
                </a:lnTo>
                <a:lnTo>
                  <a:pt x="3024860" y="6503454"/>
                </a:lnTo>
                <a:lnTo>
                  <a:pt x="3024860" y="6415545"/>
                </a:lnTo>
                <a:lnTo>
                  <a:pt x="1333627" y="6415545"/>
                </a:lnTo>
                <a:lnTo>
                  <a:pt x="1333627" y="5540946"/>
                </a:lnTo>
                <a:lnTo>
                  <a:pt x="4904295" y="5540946"/>
                </a:lnTo>
                <a:lnTo>
                  <a:pt x="4904295" y="5453037"/>
                </a:lnTo>
                <a:lnTo>
                  <a:pt x="1333627" y="5453037"/>
                </a:lnTo>
                <a:lnTo>
                  <a:pt x="1333627" y="4700740"/>
                </a:lnTo>
                <a:lnTo>
                  <a:pt x="4900333" y="4700740"/>
                </a:lnTo>
                <a:lnTo>
                  <a:pt x="4900333" y="4612830"/>
                </a:lnTo>
                <a:lnTo>
                  <a:pt x="1333627" y="4612830"/>
                </a:lnTo>
                <a:lnTo>
                  <a:pt x="1333627" y="3959047"/>
                </a:lnTo>
                <a:lnTo>
                  <a:pt x="4900333" y="3959047"/>
                </a:lnTo>
                <a:lnTo>
                  <a:pt x="4900333" y="3871137"/>
                </a:lnTo>
                <a:lnTo>
                  <a:pt x="1333627" y="3871137"/>
                </a:lnTo>
                <a:lnTo>
                  <a:pt x="1333627" y="3105556"/>
                </a:lnTo>
                <a:lnTo>
                  <a:pt x="4905489" y="3105556"/>
                </a:lnTo>
                <a:lnTo>
                  <a:pt x="4905489" y="3017647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7585530" y="6370897"/>
            <a:ext cx="1002665" cy="5372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800" b="1">
                <a:solidFill>
                  <a:srgbClr val="231F20"/>
                </a:solidFill>
                <a:latin typeface="Trebuchet MS"/>
                <a:cs typeface="Trebuchet MS"/>
              </a:rPr>
              <a:t>Step 2</a:t>
            </a:r>
          </a:p>
          <a:p>
            <a:pPr marL="130810" marR="5080" indent="-118745">
              <a:lnSpc>
                <a:spcPct val="104900"/>
              </a:lnSpc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1. Hysterectomy if primary management fails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9203754" y="5580679"/>
            <a:ext cx="1661160" cy="52052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>
              <a:lnSpc>
                <a:spcPts val="950"/>
              </a:lnSpc>
              <a:spcBef>
                <a:spcPts val="130"/>
              </a:spcBef>
            </a:pPr>
            <a:r>
              <a:rPr lang="en-GB" sz="700" b="1" dirty="0">
                <a:solidFill>
                  <a:srgbClr val="231F20"/>
                </a:solidFill>
                <a:latin typeface="Gill Sans MT"/>
                <a:cs typeface="Gill Sans MT"/>
              </a:rPr>
              <a:t>Initiation of treatment: </a:t>
            </a:r>
            <a:r>
              <a:rPr lang="en-GB" sz="700" dirty="0">
                <a:solidFill>
                  <a:srgbClr val="231F20"/>
                </a:solidFill>
                <a:latin typeface="Gill Sans MT"/>
                <a:cs typeface="Gill Sans MT"/>
              </a:rPr>
              <a:t>5 IU oxytocin </a:t>
            </a:r>
            <a:r>
              <a:rPr lang="en-GB" sz="700" dirty="0" err="1">
                <a:solidFill>
                  <a:srgbClr val="231F20"/>
                </a:solidFill>
                <a:latin typeface="Gill Sans MT"/>
                <a:cs typeface="Gill Sans MT"/>
              </a:rPr>
              <a:t>i.v.</a:t>
            </a:r>
            <a:r>
              <a:rPr lang="en-GB" sz="700" dirty="0">
                <a:solidFill>
                  <a:srgbClr val="231F20"/>
                </a:solidFill>
                <a:latin typeface="Gill Sans MT"/>
                <a:cs typeface="Gill Sans MT"/>
              </a:rPr>
              <a:t> (administered over 1 minute) and 5 - 15 IU/hour in an infusion solution until bleeding stops.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9206686" y="5349418"/>
            <a:ext cx="1687195" cy="201295"/>
          </a:xfrm>
          <a:prstGeom prst="rect">
            <a:avLst/>
          </a:prstGeom>
          <a:solidFill>
            <a:srgbClr val="38B54A"/>
          </a:solidFill>
        </p:spPr>
        <p:txBody>
          <a:bodyPr vert="horz" wrap="square" lIns="0" tIns="4064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320"/>
              </a:spcBef>
            </a:pPr>
            <a:r>
              <a:rPr lang="en-GB" sz="800" b="1">
                <a:solidFill>
                  <a:srgbClr val="FFFFFF"/>
                </a:solidFill>
                <a:latin typeface="Trebuchet MS"/>
                <a:cs typeface="Trebuchet MS"/>
              </a:rPr>
              <a:t>Oxytocin </a:t>
            </a:r>
            <a:r>
              <a:rPr lang="en-GB" sz="800" b="1" i="1">
                <a:solidFill>
                  <a:srgbClr val="FFFFFF"/>
                </a:solidFill>
                <a:latin typeface="Gill Sans MT"/>
                <a:cs typeface="Gill Sans MT"/>
              </a:rPr>
              <a:t>(Oxytocin</a:t>
            </a:r>
            <a:r>
              <a:rPr lang="en-GB" sz="675" b="1" i="1" baseline="37037">
                <a:solidFill>
                  <a:srgbClr val="FFFFFF"/>
                </a:solidFill>
                <a:latin typeface="Gill Sans MT"/>
                <a:cs typeface="Gill Sans MT"/>
              </a:rPr>
              <a:t>®</a:t>
            </a:r>
            <a:r>
              <a:rPr lang="en-GB" sz="800" b="1" i="1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9206686" y="6058471"/>
            <a:ext cx="1687195" cy="201295"/>
          </a:xfrm>
          <a:prstGeom prst="rect">
            <a:avLst/>
          </a:prstGeom>
          <a:solidFill>
            <a:srgbClr val="38B54A"/>
          </a:solidFill>
        </p:spPr>
        <p:txBody>
          <a:bodyPr vert="horz" wrap="square" lIns="0" tIns="40640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320"/>
              </a:spcBef>
            </a:pPr>
            <a:r>
              <a:rPr lang="en-GB" sz="800" b="1">
                <a:solidFill>
                  <a:srgbClr val="FFFFFF"/>
                </a:solidFill>
                <a:latin typeface="Trebuchet MS"/>
                <a:cs typeface="Trebuchet MS"/>
              </a:rPr>
              <a:t>Carbetocin </a:t>
            </a:r>
            <a:r>
              <a:rPr lang="en-GB" sz="800" b="1" i="1">
                <a:solidFill>
                  <a:srgbClr val="FFFFFF"/>
                </a:solidFill>
                <a:latin typeface="Gill Sans MT"/>
                <a:cs typeface="Gill Sans MT"/>
              </a:rPr>
              <a:t>(Duratocin</a:t>
            </a:r>
            <a:r>
              <a:rPr lang="en-GB" sz="675" b="1" i="1" baseline="37037">
                <a:solidFill>
                  <a:srgbClr val="FFFFFF"/>
                </a:solidFill>
                <a:latin typeface="Gill Sans MT"/>
                <a:cs typeface="Gill Sans MT"/>
              </a:rPr>
              <a:t>®</a:t>
            </a:r>
            <a:r>
              <a:rPr lang="en-GB" sz="800" b="1" i="1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9206718" y="6312625"/>
            <a:ext cx="518795" cy="9037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>
              <a:lnSpc>
                <a:spcPts val="950"/>
              </a:lnSpc>
              <a:spcBef>
                <a:spcPts val="130"/>
              </a:spcBef>
            </a:pPr>
            <a:r>
              <a:rPr lang="en-GB" sz="700" dirty="0">
                <a:solidFill>
                  <a:srgbClr val="231F20"/>
                </a:solidFill>
                <a:latin typeface="Gill Sans MT"/>
                <a:cs typeface="Gill Sans MT"/>
              </a:rPr>
              <a:t>Replacement of oxytocin infusion: 100 µg </a:t>
            </a:r>
            <a:r>
              <a:rPr lang="en-GB" sz="700" dirty="0" err="1">
                <a:solidFill>
                  <a:srgbClr val="231F20"/>
                </a:solidFill>
                <a:latin typeface="Gill Sans MT"/>
                <a:cs typeface="Gill Sans MT"/>
              </a:rPr>
              <a:t>i.v.</a:t>
            </a:r>
            <a:r>
              <a:rPr lang="en-GB" sz="700" dirty="0">
                <a:solidFill>
                  <a:srgbClr val="231F20"/>
                </a:solidFill>
                <a:latin typeface="Gill Sans MT"/>
                <a:cs typeface="Gill Sans MT"/>
              </a:rPr>
              <a:t> (administration time: 1 minute)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9206686" y="7242911"/>
            <a:ext cx="1687195" cy="201295"/>
          </a:xfrm>
          <a:prstGeom prst="rect">
            <a:avLst/>
          </a:prstGeom>
          <a:solidFill>
            <a:srgbClr val="38B54A"/>
          </a:solidFill>
        </p:spPr>
        <p:txBody>
          <a:bodyPr vert="horz" wrap="square" lIns="0" tIns="41275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325"/>
              </a:spcBef>
            </a:pPr>
            <a:r>
              <a:rPr lang="en-GB" sz="800" b="1">
                <a:solidFill>
                  <a:srgbClr val="FFFFFF"/>
                </a:solidFill>
                <a:latin typeface="Trebuchet MS"/>
                <a:cs typeface="Trebuchet MS"/>
              </a:rPr>
              <a:t>Methylergometrine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9183547" y="8457923"/>
            <a:ext cx="169418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>
              <a:lnSpc>
                <a:spcPts val="950"/>
              </a:lnSpc>
              <a:spcBef>
                <a:spcPts val="130"/>
              </a:spcBef>
            </a:pPr>
            <a:r>
              <a:rPr lang="en-GB" sz="700" dirty="0">
                <a:solidFill>
                  <a:srgbClr val="231F20"/>
                </a:solidFill>
                <a:latin typeface="Gill Sans MT"/>
                <a:cs typeface="Gill Sans MT"/>
              </a:rPr>
              <a:t>If bleeding continues even after administration of oxytocin, </a:t>
            </a:r>
            <a:r>
              <a:rPr lang="en-GB" sz="700" dirty="0" err="1">
                <a:solidFill>
                  <a:srgbClr val="231F20"/>
                </a:solidFill>
                <a:latin typeface="Gill Sans MT"/>
                <a:cs typeface="Gill Sans MT"/>
              </a:rPr>
              <a:t>carbetocin</a:t>
            </a:r>
            <a:r>
              <a:rPr lang="en-GB" sz="700" dirty="0">
                <a:solidFill>
                  <a:srgbClr val="231F20"/>
                </a:solidFill>
                <a:latin typeface="Gill Sans MT"/>
                <a:cs typeface="Gill Sans MT"/>
              </a:rPr>
              <a:t>, or ergometrine: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9168727" y="8209698"/>
            <a:ext cx="1728470" cy="201295"/>
          </a:xfrm>
          <a:prstGeom prst="rect">
            <a:avLst/>
          </a:prstGeom>
          <a:solidFill>
            <a:srgbClr val="38B54A"/>
          </a:solidFill>
        </p:spPr>
        <p:txBody>
          <a:bodyPr vert="horz" wrap="square" lIns="0" tIns="3492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275"/>
              </a:spcBef>
            </a:pPr>
            <a:r>
              <a:rPr lang="en-GB" sz="800" b="1">
                <a:solidFill>
                  <a:srgbClr val="FFFFFF"/>
                </a:solidFill>
                <a:latin typeface="Trebuchet MS"/>
                <a:cs typeface="Trebuchet MS"/>
              </a:rPr>
              <a:t>Prostaglandins F</a:t>
            </a:r>
            <a:r>
              <a:rPr lang="en-GB" sz="675" b="1" baseline="-37037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lang="en-GB" sz="675" b="1" baseline="-37037">
                <a:solidFill>
                  <a:srgbClr val="FFFFFF"/>
                </a:solidFill>
                <a:latin typeface="Century Gothic"/>
                <a:cs typeface="Century Gothic"/>
              </a:rPr>
              <a:t>α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13077215" y="5580679"/>
            <a:ext cx="880085" cy="139102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97790">
              <a:lnSpc>
                <a:spcPts val="950"/>
              </a:lnSpc>
              <a:spcBef>
                <a:spcPts val="130"/>
              </a:spcBef>
            </a:pPr>
            <a:r>
              <a:rPr lang="en-GB" sz="700" dirty="0">
                <a:solidFill>
                  <a:srgbClr val="231F20"/>
                </a:solidFill>
                <a:latin typeface="Gill Sans MT"/>
                <a:cs typeface="Gill Sans MT"/>
              </a:rPr>
              <a:t>Administration of fibrinogen is recommended </a:t>
            </a:r>
          </a:p>
          <a:p>
            <a:pPr>
              <a:lnSpc>
                <a:spcPts val="915"/>
              </a:lnSpc>
            </a:pPr>
            <a:r>
              <a:rPr lang="en-GB" sz="700" dirty="0">
                <a:solidFill>
                  <a:srgbClr val="231F20"/>
                </a:solidFill>
                <a:latin typeface="Gill Sans MT"/>
                <a:cs typeface="Gill Sans MT"/>
              </a:rPr>
              <a:t>in PPH</a:t>
            </a:r>
          </a:p>
          <a:p>
            <a:pPr marR="194310">
              <a:lnSpc>
                <a:spcPts val="950"/>
              </a:lnSpc>
              <a:spcBef>
                <a:spcPts val="35"/>
              </a:spcBef>
            </a:pPr>
            <a:r>
              <a:rPr lang="en-GB" sz="700" dirty="0">
                <a:solidFill>
                  <a:srgbClr val="231F20"/>
                </a:solidFill>
                <a:latin typeface="Gill Sans MT"/>
                <a:cs typeface="Gill Sans MT"/>
              </a:rPr>
              <a:t>when its concentration drops below 2 g/L </a:t>
            </a:r>
            <a:r>
              <a:rPr lang="en-GB" sz="700" dirty="0" err="1">
                <a:solidFill>
                  <a:srgbClr val="231F20"/>
                </a:solidFill>
                <a:latin typeface="Gill Sans MT"/>
                <a:cs typeface="Gill Sans MT"/>
              </a:rPr>
              <a:t>i.v.</a:t>
            </a:r>
            <a:r>
              <a:rPr lang="en-GB" sz="700" dirty="0">
                <a:solidFill>
                  <a:srgbClr val="231F20"/>
                </a:solidFill>
                <a:latin typeface="Gill Sans MT"/>
                <a:cs typeface="Gill Sans MT"/>
              </a:rPr>
              <a:t>  </a:t>
            </a:r>
          </a:p>
          <a:p>
            <a:pPr>
              <a:lnSpc>
                <a:spcPts val="915"/>
              </a:lnSpc>
            </a:pPr>
            <a:r>
              <a:rPr lang="en-GB" sz="700" b="1" dirty="0">
                <a:solidFill>
                  <a:srgbClr val="231F20"/>
                </a:solidFill>
                <a:latin typeface="Gill Sans MT"/>
                <a:cs typeface="Gill Sans MT"/>
              </a:rPr>
              <a:t>Initial dose:  </a:t>
            </a:r>
          </a:p>
          <a:p>
            <a:pPr marR="5080">
              <a:lnSpc>
                <a:spcPts val="950"/>
              </a:lnSpc>
              <a:spcBef>
                <a:spcPts val="35"/>
              </a:spcBef>
            </a:pPr>
            <a:r>
              <a:rPr lang="en-GB" sz="700" dirty="0">
                <a:solidFill>
                  <a:srgbClr val="231F20"/>
                </a:solidFill>
                <a:latin typeface="Gill Sans MT"/>
                <a:cs typeface="Gill Sans MT"/>
              </a:rPr>
              <a:t>In PPH, a minimum of 4 g </a:t>
            </a:r>
            <a:r>
              <a:rPr lang="en-GB" sz="700" dirty="0" err="1">
                <a:solidFill>
                  <a:srgbClr val="231F20"/>
                </a:solidFill>
                <a:latin typeface="Gill Sans MT"/>
                <a:cs typeface="Gill Sans MT"/>
              </a:rPr>
              <a:t>i.v.</a:t>
            </a:r>
            <a:r>
              <a:rPr lang="en-GB" sz="700" dirty="0">
                <a:solidFill>
                  <a:srgbClr val="231F20"/>
                </a:solidFill>
                <a:latin typeface="Gill Sans MT"/>
                <a:cs typeface="Gill Sans MT"/>
              </a:rPr>
              <a:t> is recommended.  </a:t>
            </a:r>
          </a:p>
        </p:txBody>
      </p:sp>
      <p:grpSp>
        <p:nvGrpSpPr>
          <p:cNvPr id="100" name="object 100"/>
          <p:cNvGrpSpPr/>
          <p:nvPr/>
        </p:nvGrpSpPr>
        <p:grpSpPr>
          <a:xfrm>
            <a:off x="13961068" y="5644277"/>
            <a:ext cx="847725" cy="1090295"/>
            <a:chOff x="13961068" y="5644277"/>
            <a:chExt cx="847725" cy="1090295"/>
          </a:xfrm>
        </p:grpSpPr>
        <p:sp>
          <p:nvSpPr>
            <p:cNvPr id="101" name="object 101"/>
            <p:cNvSpPr/>
            <p:nvPr/>
          </p:nvSpPr>
          <p:spPr>
            <a:xfrm>
              <a:off x="13967342" y="5650564"/>
              <a:ext cx="835025" cy="1077595"/>
            </a:xfrm>
            <a:custGeom>
              <a:avLst/>
              <a:gdLst/>
              <a:ahLst/>
              <a:cxnLst/>
              <a:rect l="l" t="t" r="r" b="b"/>
              <a:pathLst>
                <a:path w="835025" h="1077595">
                  <a:moveTo>
                    <a:pt x="759180" y="0"/>
                  </a:moveTo>
                  <a:lnTo>
                    <a:pt x="75603" y="0"/>
                  </a:lnTo>
                  <a:lnTo>
                    <a:pt x="46152" y="5934"/>
                  </a:lnTo>
                  <a:lnTo>
                    <a:pt x="22123" y="22117"/>
                  </a:lnTo>
                  <a:lnTo>
                    <a:pt x="5933" y="46120"/>
                  </a:lnTo>
                  <a:lnTo>
                    <a:pt x="0" y="75514"/>
                  </a:lnTo>
                  <a:lnTo>
                    <a:pt x="0" y="1001814"/>
                  </a:lnTo>
                  <a:lnTo>
                    <a:pt x="5933" y="1031206"/>
                  </a:lnTo>
                  <a:lnTo>
                    <a:pt x="22123" y="1055204"/>
                  </a:lnTo>
                  <a:lnTo>
                    <a:pt x="46152" y="1071383"/>
                  </a:lnTo>
                  <a:lnTo>
                    <a:pt x="75603" y="1077315"/>
                  </a:lnTo>
                  <a:lnTo>
                    <a:pt x="759180" y="1077315"/>
                  </a:lnTo>
                  <a:lnTo>
                    <a:pt x="788563" y="1071383"/>
                  </a:lnTo>
                  <a:lnTo>
                    <a:pt x="812553" y="1055204"/>
                  </a:lnTo>
                  <a:lnTo>
                    <a:pt x="828726" y="1031206"/>
                  </a:lnTo>
                  <a:lnTo>
                    <a:pt x="834656" y="1001814"/>
                  </a:lnTo>
                  <a:lnTo>
                    <a:pt x="834656" y="75514"/>
                  </a:lnTo>
                  <a:lnTo>
                    <a:pt x="828726" y="46120"/>
                  </a:lnTo>
                  <a:lnTo>
                    <a:pt x="812553" y="22117"/>
                  </a:lnTo>
                  <a:lnTo>
                    <a:pt x="788563" y="5934"/>
                  </a:lnTo>
                  <a:lnTo>
                    <a:pt x="759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3961068" y="5644277"/>
              <a:ext cx="847725" cy="1090295"/>
            </a:xfrm>
            <a:custGeom>
              <a:avLst/>
              <a:gdLst/>
              <a:ahLst/>
              <a:cxnLst/>
              <a:rect l="l" t="t" r="r" b="b"/>
              <a:pathLst>
                <a:path w="847725" h="1090295">
                  <a:moveTo>
                    <a:pt x="765454" y="0"/>
                  </a:moveTo>
                  <a:lnTo>
                    <a:pt x="81876" y="0"/>
                  </a:lnTo>
                  <a:lnTo>
                    <a:pt x="50015" y="6428"/>
                  </a:lnTo>
                  <a:lnTo>
                    <a:pt x="23988" y="23960"/>
                  </a:lnTo>
                  <a:lnTo>
                    <a:pt x="6437" y="49961"/>
                  </a:lnTo>
                  <a:lnTo>
                    <a:pt x="0" y="81800"/>
                  </a:lnTo>
                  <a:lnTo>
                    <a:pt x="0" y="1008100"/>
                  </a:lnTo>
                  <a:lnTo>
                    <a:pt x="6437" y="1039937"/>
                  </a:lnTo>
                  <a:lnTo>
                    <a:pt x="23988" y="1065934"/>
                  </a:lnTo>
                  <a:lnTo>
                    <a:pt x="50015" y="1083461"/>
                  </a:lnTo>
                  <a:lnTo>
                    <a:pt x="81876" y="1089888"/>
                  </a:lnTo>
                  <a:lnTo>
                    <a:pt x="765454" y="1089888"/>
                  </a:lnTo>
                  <a:lnTo>
                    <a:pt x="797248" y="1083461"/>
                  </a:lnTo>
                  <a:lnTo>
                    <a:pt x="806342" y="1077328"/>
                  </a:lnTo>
                  <a:lnTo>
                    <a:pt x="81876" y="1077328"/>
                  </a:lnTo>
                  <a:lnTo>
                    <a:pt x="67885" y="1075922"/>
                  </a:lnTo>
                  <a:lnTo>
                    <a:pt x="32905" y="1057059"/>
                  </a:lnTo>
                  <a:lnTo>
                    <a:pt x="13972" y="1022060"/>
                  </a:lnTo>
                  <a:lnTo>
                    <a:pt x="12560" y="1008100"/>
                  </a:lnTo>
                  <a:lnTo>
                    <a:pt x="12560" y="81800"/>
                  </a:lnTo>
                  <a:lnTo>
                    <a:pt x="24427" y="43094"/>
                  </a:lnTo>
                  <a:lnTo>
                    <a:pt x="54895" y="17995"/>
                  </a:lnTo>
                  <a:lnTo>
                    <a:pt x="81876" y="12560"/>
                  </a:lnTo>
                  <a:lnTo>
                    <a:pt x="806337" y="12560"/>
                  </a:lnTo>
                  <a:lnTo>
                    <a:pt x="797248" y="6428"/>
                  </a:lnTo>
                  <a:lnTo>
                    <a:pt x="765454" y="0"/>
                  </a:lnTo>
                  <a:close/>
                </a:path>
                <a:path w="847725" h="1090295">
                  <a:moveTo>
                    <a:pt x="806337" y="12560"/>
                  </a:moveTo>
                  <a:lnTo>
                    <a:pt x="765454" y="12560"/>
                  </a:lnTo>
                  <a:lnTo>
                    <a:pt x="779394" y="13964"/>
                  </a:lnTo>
                  <a:lnTo>
                    <a:pt x="792392" y="17995"/>
                  </a:lnTo>
                  <a:lnTo>
                    <a:pt x="822830" y="43094"/>
                  </a:lnTo>
                  <a:lnTo>
                    <a:pt x="834643" y="81800"/>
                  </a:lnTo>
                  <a:lnTo>
                    <a:pt x="834643" y="1008100"/>
                  </a:lnTo>
                  <a:lnTo>
                    <a:pt x="822830" y="1046807"/>
                  </a:lnTo>
                  <a:lnTo>
                    <a:pt x="792392" y="1071889"/>
                  </a:lnTo>
                  <a:lnTo>
                    <a:pt x="765454" y="1077328"/>
                  </a:lnTo>
                  <a:lnTo>
                    <a:pt x="806342" y="1077328"/>
                  </a:lnTo>
                  <a:lnTo>
                    <a:pt x="823236" y="1065934"/>
                  </a:lnTo>
                  <a:lnTo>
                    <a:pt x="840770" y="1039937"/>
                  </a:lnTo>
                  <a:lnTo>
                    <a:pt x="847204" y="1008100"/>
                  </a:lnTo>
                  <a:lnTo>
                    <a:pt x="847204" y="81800"/>
                  </a:lnTo>
                  <a:lnTo>
                    <a:pt x="840770" y="49961"/>
                  </a:lnTo>
                  <a:lnTo>
                    <a:pt x="823236" y="23960"/>
                  </a:lnTo>
                  <a:lnTo>
                    <a:pt x="806337" y="1256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13062382" y="5347195"/>
            <a:ext cx="1712595" cy="201295"/>
          </a:xfrm>
          <a:prstGeom prst="rect">
            <a:avLst/>
          </a:prstGeom>
          <a:solidFill>
            <a:srgbClr val="38B54A"/>
          </a:solidFill>
        </p:spPr>
        <p:txBody>
          <a:bodyPr vert="horz" wrap="square" lIns="0" tIns="3492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275"/>
              </a:spcBef>
            </a:pPr>
            <a:r>
              <a:rPr lang="en-GB" sz="800" b="1">
                <a:solidFill>
                  <a:srgbClr val="FFFFFF"/>
                </a:solidFill>
                <a:latin typeface="Trebuchet MS"/>
                <a:cs typeface="Trebuchet MS"/>
              </a:rPr>
              <a:t>Fibrinogen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11093263" y="5580692"/>
            <a:ext cx="1807883" cy="6344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 marR="30480">
              <a:lnSpc>
                <a:spcPts val="950"/>
              </a:lnSpc>
              <a:spcBef>
                <a:spcPts val="130"/>
              </a:spcBef>
            </a:pPr>
            <a:r>
              <a:rPr lang="en-GB" sz="700" dirty="0">
                <a:solidFill>
                  <a:srgbClr val="231F20"/>
                </a:solidFill>
                <a:latin typeface="Gill Sans MT"/>
                <a:cs typeface="Gill Sans MT"/>
              </a:rPr>
              <a:t>5 mg in 500 ml infusion solution, administration rate: 5 ml/min (= 300 ml/h), do not exceed a dose of 20 mg.</a:t>
            </a:r>
          </a:p>
          <a:p>
            <a:pPr marL="25400">
              <a:lnSpc>
                <a:spcPts val="915"/>
              </a:lnSpc>
            </a:pPr>
            <a:r>
              <a:rPr lang="en-GB" sz="700" dirty="0">
                <a:solidFill>
                  <a:srgbClr val="231F20"/>
                </a:solidFill>
                <a:latin typeface="Gill Sans MT"/>
                <a:cs typeface="Gill Sans MT"/>
              </a:rPr>
              <a:t>if no response, administer </a:t>
            </a:r>
            <a:r>
              <a:rPr lang="en-GB" sz="700" dirty="0" err="1">
                <a:solidFill>
                  <a:srgbClr val="231F20"/>
                </a:solidFill>
                <a:latin typeface="Gill Sans MT"/>
                <a:cs typeface="Gill Sans MT"/>
              </a:rPr>
              <a:t>carboprost</a:t>
            </a:r>
            <a:endParaRPr lang="en-GB" sz="700" dirty="0">
              <a:solidFill>
                <a:srgbClr val="231F20"/>
              </a:solidFill>
              <a:latin typeface="Gill Sans MT"/>
              <a:cs typeface="Gill Sans MT"/>
            </a:endParaRPr>
          </a:p>
          <a:p>
            <a:pPr marL="25400">
              <a:lnSpc>
                <a:spcPts val="955"/>
              </a:lnSpc>
            </a:pPr>
            <a:r>
              <a:rPr lang="en-GB" sz="700" dirty="0">
                <a:solidFill>
                  <a:srgbClr val="231F20"/>
                </a:solidFill>
                <a:latin typeface="Gill Sans MT"/>
                <a:cs typeface="Gill Sans MT"/>
              </a:rPr>
              <a:t>Ensuring internal environment stability: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11115662" y="5347195"/>
            <a:ext cx="1734820" cy="201295"/>
          </a:xfrm>
          <a:prstGeom prst="rect">
            <a:avLst/>
          </a:prstGeom>
          <a:solidFill>
            <a:srgbClr val="38B54A"/>
          </a:solidFill>
        </p:spPr>
        <p:txBody>
          <a:bodyPr vert="horz" wrap="square" lIns="0" tIns="3365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265"/>
              </a:spcBef>
            </a:pPr>
            <a:r>
              <a:rPr lang="en-GB" sz="800" b="1">
                <a:solidFill>
                  <a:srgbClr val="FFFFFF"/>
                </a:solidFill>
                <a:latin typeface="Trebuchet MS"/>
                <a:cs typeface="Trebuchet MS"/>
              </a:rPr>
              <a:t>Dinoprostum </a:t>
            </a:r>
            <a:r>
              <a:rPr lang="en-GB" sz="800" b="1" i="1">
                <a:solidFill>
                  <a:srgbClr val="FFFFFF"/>
                </a:solidFill>
                <a:latin typeface="Gill Sans MT"/>
                <a:cs typeface="Gill Sans MT"/>
              </a:rPr>
              <a:t>(Enzaprost F</a:t>
            </a:r>
            <a:r>
              <a:rPr lang="en-GB" sz="675" b="1" i="1" baseline="37037">
                <a:solidFill>
                  <a:srgbClr val="FFFFFF"/>
                </a:solidFill>
                <a:latin typeface="Gill Sans MT"/>
                <a:cs typeface="Gill Sans MT"/>
              </a:rPr>
              <a:t>®</a:t>
            </a:r>
            <a:r>
              <a:rPr lang="en-GB" sz="800" b="1" i="1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</a:p>
        </p:txBody>
      </p:sp>
      <p:sp>
        <p:nvSpPr>
          <p:cNvPr id="106" name="object 106"/>
          <p:cNvSpPr txBox="1"/>
          <p:nvPr/>
        </p:nvSpPr>
        <p:spPr>
          <a:xfrm>
            <a:off x="11120094" y="6289916"/>
            <a:ext cx="1732914" cy="201295"/>
          </a:xfrm>
          <a:prstGeom prst="rect">
            <a:avLst/>
          </a:prstGeom>
          <a:solidFill>
            <a:srgbClr val="38B54A"/>
          </a:solidFill>
        </p:spPr>
        <p:txBody>
          <a:bodyPr vert="horz" wrap="square" lIns="0" tIns="3302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260"/>
              </a:spcBef>
            </a:pPr>
            <a:r>
              <a:rPr lang="en-GB" sz="800" b="1">
                <a:solidFill>
                  <a:srgbClr val="FFFFFF"/>
                </a:solidFill>
                <a:latin typeface="Trebuchet MS"/>
                <a:cs typeface="Trebuchet MS"/>
              </a:rPr>
              <a:t>Carboprost </a:t>
            </a:r>
            <a:r>
              <a:rPr lang="en-GB" sz="800" b="1" i="1">
                <a:solidFill>
                  <a:srgbClr val="FFFFFF"/>
                </a:solidFill>
                <a:latin typeface="Gill Sans MT"/>
                <a:cs typeface="Gill Sans MT"/>
              </a:rPr>
              <a:t>(Prostin 15M</a:t>
            </a:r>
            <a:r>
              <a:rPr lang="en-GB" sz="675" b="1" i="1" baseline="37037">
                <a:solidFill>
                  <a:srgbClr val="FFFFFF"/>
                </a:solidFill>
                <a:latin typeface="Gill Sans MT"/>
                <a:cs typeface="Gill Sans MT"/>
              </a:rPr>
              <a:t>®</a:t>
            </a:r>
            <a:r>
              <a:rPr lang="en-GB" sz="800" b="1" i="1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</a:p>
        </p:txBody>
      </p:sp>
      <p:sp>
        <p:nvSpPr>
          <p:cNvPr id="107" name="object 107"/>
          <p:cNvSpPr txBox="1"/>
          <p:nvPr/>
        </p:nvSpPr>
        <p:spPr>
          <a:xfrm>
            <a:off x="11127544" y="6533695"/>
            <a:ext cx="1509395" cy="6436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ts val="955"/>
              </a:lnSpc>
              <a:spcBef>
                <a:spcPts val="90"/>
              </a:spcBef>
            </a:pPr>
            <a:r>
              <a:rPr lang="en-GB" sz="750" b="1" dirty="0">
                <a:solidFill>
                  <a:srgbClr val="231F20"/>
                </a:solidFill>
                <a:latin typeface="Gill Sans MT"/>
                <a:cs typeface="Gill Sans MT"/>
              </a:rPr>
              <a:t>Initiation of treatment:</a:t>
            </a:r>
          </a:p>
          <a:p>
            <a:pPr marR="5080">
              <a:lnSpc>
                <a:spcPts val="950"/>
              </a:lnSpc>
              <a:spcBef>
                <a:spcPts val="35"/>
              </a:spcBef>
            </a:pPr>
            <a:r>
              <a:rPr lang="en-GB" sz="750" dirty="0">
                <a:solidFill>
                  <a:srgbClr val="231F20"/>
                </a:solidFill>
                <a:latin typeface="Gill Sans MT"/>
                <a:cs typeface="Gill Sans MT"/>
              </a:rPr>
              <a:t>0.25 mg </a:t>
            </a:r>
            <a:r>
              <a:rPr lang="en-GB" sz="750" dirty="0" err="1">
                <a:solidFill>
                  <a:srgbClr val="231F20"/>
                </a:solidFill>
                <a:latin typeface="Gill Sans MT"/>
                <a:cs typeface="Gill Sans MT"/>
              </a:rPr>
              <a:t>i.m.</a:t>
            </a:r>
            <a:r>
              <a:rPr lang="en-GB" sz="750" dirty="0">
                <a:solidFill>
                  <a:srgbClr val="231F20"/>
                </a:solidFill>
                <a:latin typeface="Gill Sans MT"/>
                <a:cs typeface="Gill Sans MT"/>
              </a:rPr>
              <a:t> or </a:t>
            </a:r>
            <a:r>
              <a:rPr lang="en-GB" sz="750" dirty="0" err="1">
                <a:solidFill>
                  <a:srgbClr val="231F20"/>
                </a:solidFill>
                <a:latin typeface="Gill Sans MT"/>
                <a:cs typeface="Gill Sans MT"/>
              </a:rPr>
              <a:t>intramyometrially</a:t>
            </a:r>
            <a:r>
              <a:rPr lang="en-GB" sz="750" dirty="0">
                <a:solidFill>
                  <a:srgbClr val="231F20"/>
                </a:solidFill>
                <a:latin typeface="Gill Sans MT"/>
                <a:cs typeface="Gill Sans MT"/>
              </a:rPr>
              <a:t> as needed </a:t>
            </a:r>
            <a:r>
              <a:rPr lang="en-GB" sz="750" b="1" dirty="0">
                <a:solidFill>
                  <a:srgbClr val="231F20"/>
                </a:solidFill>
                <a:latin typeface="Gill Sans MT"/>
                <a:cs typeface="Gill Sans MT"/>
              </a:rPr>
              <a:t>then:</a:t>
            </a:r>
            <a:r>
              <a:rPr lang="en-GB" sz="750" dirty="0">
                <a:solidFill>
                  <a:srgbClr val="231F20"/>
                </a:solidFill>
                <a:latin typeface="Gill Sans MT"/>
                <a:cs typeface="Gill Sans MT"/>
              </a:rPr>
              <a:t> every 15 minutes 0.25 mg </a:t>
            </a:r>
            <a:r>
              <a:rPr lang="en-GB" sz="750" dirty="0" err="1">
                <a:solidFill>
                  <a:srgbClr val="231F20"/>
                </a:solidFill>
                <a:latin typeface="Gill Sans MT"/>
                <a:cs typeface="Gill Sans MT"/>
              </a:rPr>
              <a:t>i.m.</a:t>
            </a:r>
            <a:r>
              <a:rPr lang="en-GB" sz="750" dirty="0">
                <a:solidFill>
                  <a:srgbClr val="231F20"/>
                </a:solidFill>
                <a:latin typeface="Gill Sans MT"/>
                <a:cs typeface="Gill Sans MT"/>
              </a:rPr>
              <a:t>, do not exceed a total dose of 2 mg (eight doses of 0.25 mg)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11115649" y="7968119"/>
            <a:ext cx="1739264" cy="201295"/>
          </a:xfrm>
          <a:prstGeom prst="rect">
            <a:avLst/>
          </a:prstGeom>
          <a:solidFill>
            <a:srgbClr val="38B54A"/>
          </a:solidFill>
        </p:spPr>
        <p:txBody>
          <a:bodyPr vert="horz" wrap="square" lIns="0" tIns="3048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240"/>
              </a:spcBef>
            </a:pPr>
            <a:r>
              <a:rPr lang="en-GB" sz="800" b="1">
                <a:solidFill>
                  <a:srgbClr val="FFFFFF"/>
                </a:solidFill>
                <a:latin typeface="Trebuchet MS"/>
                <a:cs typeface="Trebuchet MS"/>
              </a:rPr>
              <a:t>Tranexamic acid </a:t>
            </a:r>
            <a:r>
              <a:rPr lang="en-GB" sz="800" b="1" i="1">
                <a:solidFill>
                  <a:srgbClr val="FFFFFF"/>
                </a:solidFill>
                <a:latin typeface="Gill Sans MT"/>
                <a:cs typeface="Gill Sans MT"/>
              </a:rPr>
              <a:t>(Exacyl</a:t>
            </a:r>
            <a:r>
              <a:rPr lang="en-GB" sz="675" b="1" i="1" baseline="37037">
                <a:solidFill>
                  <a:srgbClr val="FFFFFF"/>
                </a:solidFill>
                <a:latin typeface="Gill Sans MT"/>
                <a:cs typeface="Gill Sans MT"/>
              </a:rPr>
              <a:t>®</a:t>
            </a:r>
            <a:r>
              <a:rPr lang="en-GB" sz="800" b="1" i="1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11123097" y="8218190"/>
            <a:ext cx="1769745" cy="51680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29209" algn="just">
              <a:lnSpc>
                <a:spcPts val="950"/>
              </a:lnSpc>
              <a:spcBef>
                <a:spcPts val="130"/>
              </a:spcBef>
            </a:pPr>
            <a:r>
              <a:rPr lang="en-GB" sz="700" b="1" dirty="0">
                <a:solidFill>
                  <a:srgbClr val="231F20"/>
                </a:solidFill>
                <a:latin typeface="Gill Sans MT"/>
                <a:cs typeface="Gill Sans MT"/>
              </a:rPr>
              <a:t>Initial dose:</a:t>
            </a:r>
            <a:r>
              <a:rPr lang="en-GB" sz="700" dirty="0">
                <a:solidFill>
                  <a:srgbClr val="231F20"/>
                </a:solidFill>
                <a:latin typeface="Gill Sans MT"/>
                <a:cs typeface="Gill Sans MT"/>
              </a:rPr>
              <a:t>  In PPH, 1 g </a:t>
            </a:r>
            <a:r>
              <a:rPr lang="en-GB" sz="700" dirty="0" err="1">
                <a:solidFill>
                  <a:srgbClr val="231F20"/>
                </a:solidFill>
                <a:latin typeface="Gill Sans MT"/>
                <a:cs typeface="Gill Sans MT"/>
              </a:rPr>
              <a:t>i.v.</a:t>
            </a:r>
            <a:r>
              <a:rPr lang="en-GB" sz="700" dirty="0">
                <a:solidFill>
                  <a:srgbClr val="231F20"/>
                </a:solidFill>
                <a:latin typeface="Gill Sans MT"/>
                <a:cs typeface="Gill Sans MT"/>
              </a:rPr>
              <a:t> over 10 minutes is recommended, with additional doses based on the patient's clinical status.</a:t>
            </a:r>
          </a:p>
          <a:p>
            <a:pPr algn="just">
              <a:lnSpc>
                <a:spcPts val="919"/>
              </a:lnSpc>
            </a:pPr>
            <a:r>
              <a:rPr lang="en-GB" sz="800" b="1" dirty="0">
                <a:solidFill>
                  <a:srgbClr val="231F20"/>
                </a:solidFill>
                <a:latin typeface="Gill Sans MT"/>
                <a:cs typeface="Gill Sans MT"/>
              </a:rPr>
              <a:t>Total dose</a:t>
            </a:r>
            <a:r>
              <a:rPr lang="en-GB" sz="800" dirty="0">
                <a:solidFill>
                  <a:srgbClr val="231F20"/>
                </a:solidFill>
                <a:latin typeface="Gill Sans MT"/>
                <a:cs typeface="Gill Sans MT"/>
              </a:rPr>
              <a:t> should not exceed </a:t>
            </a:r>
            <a:r>
              <a:rPr lang="en-GB" sz="800" b="1" dirty="0">
                <a:solidFill>
                  <a:srgbClr val="231F20"/>
                </a:solidFill>
                <a:latin typeface="Gill Sans MT"/>
                <a:cs typeface="Gill Sans MT"/>
              </a:rPr>
              <a:t>2 g/day.</a:t>
            </a:r>
          </a:p>
        </p:txBody>
      </p:sp>
      <p:sp>
        <p:nvSpPr>
          <p:cNvPr id="110" name="object 110"/>
          <p:cNvSpPr txBox="1"/>
          <p:nvPr/>
        </p:nvSpPr>
        <p:spPr>
          <a:xfrm>
            <a:off x="11115649" y="7242911"/>
            <a:ext cx="1739264" cy="201295"/>
          </a:xfrm>
          <a:prstGeom prst="rect">
            <a:avLst/>
          </a:prstGeom>
          <a:solidFill>
            <a:srgbClr val="38B54A"/>
          </a:solidFill>
        </p:spPr>
        <p:txBody>
          <a:bodyPr vert="horz" wrap="square" lIns="0" tIns="3048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240"/>
              </a:spcBef>
            </a:pPr>
            <a:r>
              <a:rPr lang="en-GB" sz="800" b="1">
                <a:solidFill>
                  <a:srgbClr val="FFFFFF"/>
                </a:solidFill>
                <a:latin typeface="Trebuchet MS"/>
                <a:cs typeface="Trebuchet MS"/>
              </a:rPr>
              <a:t>Misoprostol </a:t>
            </a:r>
            <a:r>
              <a:rPr lang="en-GB" sz="800" b="1" i="1">
                <a:solidFill>
                  <a:srgbClr val="FFFFFF"/>
                </a:solidFill>
                <a:latin typeface="Gill Sans MT"/>
                <a:cs typeface="Gill Sans MT"/>
              </a:rPr>
              <a:t>(Cytotec</a:t>
            </a:r>
            <a:r>
              <a:rPr lang="en-GB" sz="675" b="1" i="1" baseline="37037">
                <a:solidFill>
                  <a:srgbClr val="FFFFFF"/>
                </a:solidFill>
                <a:latin typeface="Gill Sans MT"/>
                <a:cs typeface="Gill Sans MT"/>
              </a:rPr>
              <a:t>®</a:t>
            </a:r>
            <a:r>
              <a:rPr lang="en-GB" sz="800" b="1" i="1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</a:p>
        </p:txBody>
      </p:sp>
      <p:sp>
        <p:nvSpPr>
          <p:cNvPr id="111" name="object 111"/>
          <p:cNvSpPr txBox="1"/>
          <p:nvPr/>
        </p:nvSpPr>
        <p:spPr>
          <a:xfrm>
            <a:off x="9181318" y="7458302"/>
            <a:ext cx="3793597" cy="655436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 marR="30480">
              <a:lnSpc>
                <a:spcPct val="106000"/>
              </a:lnSpc>
              <a:spcBef>
                <a:spcPts val="170"/>
              </a:spcBef>
              <a:tabLst>
                <a:tab pos="1941195" algn="l"/>
              </a:tabLst>
            </a:pPr>
            <a:r>
              <a:rPr lang="en-GB" sz="1000" b="1" baseline="-10416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Initiation of treatment: </a:t>
            </a:r>
            <a:r>
              <a:rPr lang="en-GB" sz="1000" baseline="-10416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0.2 mg </a:t>
            </a:r>
            <a:r>
              <a:rPr lang="en-GB" sz="1000" baseline="-10416" dirty="0" err="1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i.m.</a:t>
            </a:r>
            <a:r>
              <a:rPr lang="en-GB" sz="1000" baseline="-10416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or slow </a:t>
            </a:r>
            <a:r>
              <a:rPr lang="en-GB" sz="1000" baseline="-10416" dirty="0" err="1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i.v.</a:t>
            </a:r>
            <a:r>
              <a:rPr lang="en-GB" sz="750" baseline="-10416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	 </a:t>
            </a:r>
            <a:r>
              <a:rPr lang="en-GB" sz="750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400–600 µg sublingually, rectally, vaginally,</a:t>
            </a:r>
            <a:r>
              <a:rPr lang="en-GB" sz="750" b="1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GB" sz="600" b="1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then:</a:t>
            </a:r>
            <a:r>
              <a:rPr lang="en-GB" sz="600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repeat administration of 0.2 mg after 15 minutes            </a:t>
            </a:r>
            <a:r>
              <a:rPr lang="en-GB" sz="750" baseline="10416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orally. If needed, may be administered after 15 min,</a:t>
            </a:r>
            <a:r>
              <a:rPr lang="en-GB" sz="750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endParaRPr lang="en-GB" sz="750" baseline="10416" dirty="0">
              <a:solidFill>
                <a:srgbClr val="231F2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25400" marR="30480">
              <a:lnSpc>
                <a:spcPct val="106000"/>
              </a:lnSpc>
              <a:spcBef>
                <a:spcPts val="170"/>
              </a:spcBef>
              <a:tabLst>
                <a:tab pos="1941195" algn="l"/>
              </a:tabLst>
            </a:pPr>
            <a:r>
              <a:rPr lang="en-GB" sz="750" baseline="10416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methylergometrine </a:t>
            </a:r>
            <a:r>
              <a:rPr lang="en-GB" sz="750" baseline="10416" dirty="0" err="1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i.m.</a:t>
            </a:r>
            <a:r>
              <a:rPr lang="en-GB" sz="750" baseline="10416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GB" sz="750" b="1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or</a:t>
            </a:r>
            <a:r>
              <a:rPr lang="en-GB" sz="750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:</a:t>
            </a:r>
            <a:r>
              <a:rPr lang="en-GB" sz="750" b="1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GB" sz="750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0.2 mg </a:t>
            </a:r>
            <a:r>
              <a:rPr lang="en-GB" sz="750" dirty="0" err="1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i.m.</a:t>
            </a:r>
            <a:r>
              <a:rPr lang="en-GB" sz="750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,</a:t>
            </a:r>
            <a:r>
              <a:rPr lang="en-GB" sz="750" baseline="10416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                                         repeat, maximum dose 800 µg. </a:t>
            </a:r>
          </a:p>
          <a:p>
            <a:pPr marL="25400" marR="30480">
              <a:lnSpc>
                <a:spcPct val="106000"/>
              </a:lnSpc>
              <a:spcBef>
                <a:spcPts val="170"/>
              </a:spcBef>
              <a:tabLst>
                <a:tab pos="1941195" algn="l"/>
              </a:tabLst>
            </a:pPr>
            <a:r>
              <a:rPr lang="en-GB" sz="600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or slow </a:t>
            </a:r>
            <a:r>
              <a:rPr lang="en-GB" sz="600" dirty="0" err="1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i.v.</a:t>
            </a:r>
            <a:r>
              <a:rPr lang="en-GB" sz="600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every 4 hours, do not exceed a total</a:t>
            </a:r>
          </a:p>
          <a:p>
            <a:pPr marL="25400" marR="30480">
              <a:lnSpc>
                <a:spcPct val="106000"/>
              </a:lnSpc>
              <a:spcBef>
                <a:spcPts val="170"/>
              </a:spcBef>
              <a:tabLst>
                <a:tab pos="1941195" algn="l"/>
              </a:tabLst>
            </a:pPr>
            <a:r>
              <a:rPr lang="en-GB" sz="600" dirty="0">
                <a:solidFill>
                  <a:srgbClr val="231F2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dose of 1 mg (five doses of 0.2 mg)</a:t>
            </a:r>
          </a:p>
        </p:txBody>
      </p:sp>
      <p:sp>
        <p:nvSpPr>
          <p:cNvPr id="112" name="object 112"/>
          <p:cNvSpPr txBox="1"/>
          <p:nvPr/>
        </p:nvSpPr>
        <p:spPr>
          <a:xfrm>
            <a:off x="13060147" y="6941718"/>
            <a:ext cx="1713864" cy="319405"/>
          </a:xfrm>
          <a:prstGeom prst="rect">
            <a:avLst/>
          </a:prstGeom>
          <a:solidFill>
            <a:srgbClr val="38B54A"/>
          </a:solidFill>
        </p:spPr>
        <p:txBody>
          <a:bodyPr vert="horz" wrap="square" lIns="0" tIns="3048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240"/>
              </a:spcBef>
            </a:pPr>
            <a:r>
              <a:rPr lang="en-GB" sz="800" b="1">
                <a:solidFill>
                  <a:srgbClr val="FFFFFF"/>
                </a:solidFill>
                <a:latin typeface="Trebuchet MS"/>
                <a:cs typeface="Trebuchet MS"/>
              </a:rPr>
              <a:t>Recombinant factor VIIa</a:t>
            </a:r>
          </a:p>
          <a:p>
            <a:pPr marL="64769">
              <a:lnSpc>
                <a:spcPct val="100000"/>
              </a:lnSpc>
              <a:spcBef>
                <a:spcPts val="45"/>
              </a:spcBef>
            </a:pPr>
            <a:r>
              <a:rPr lang="en-GB" sz="800" b="1" i="1">
                <a:solidFill>
                  <a:srgbClr val="FFFFFF"/>
                </a:solidFill>
                <a:latin typeface="Gill Sans MT"/>
                <a:cs typeface="Gill Sans MT"/>
              </a:rPr>
              <a:t>(NovoSeven</a:t>
            </a:r>
            <a:r>
              <a:rPr lang="en-GB" sz="675" b="1" i="1" baseline="37037">
                <a:solidFill>
                  <a:srgbClr val="FFFFFF"/>
                </a:solidFill>
                <a:latin typeface="Gill Sans MT"/>
                <a:cs typeface="Gill Sans MT"/>
              </a:rPr>
              <a:t>®</a:t>
            </a:r>
            <a:r>
              <a:rPr lang="en-GB" sz="800" b="1" i="1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</a:p>
        </p:txBody>
      </p:sp>
      <p:sp>
        <p:nvSpPr>
          <p:cNvPr id="113" name="object 113"/>
          <p:cNvSpPr txBox="1"/>
          <p:nvPr/>
        </p:nvSpPr>
        <p:spPr>
          <a:xfrm>
            <a:off x="12998692" y="10373548"/>
            <a:ext cx="602615" cy="330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50800" algn="ctr">
              <a:lnSpc>
                <a:spcPts val="770"/>
              </a:lnSpc>
              <a:spcBef>
                <a:spcPts val="180"/>
              </a:spcBef>
            </a:pPr>
            <a:r>
              <a:rPr lang="en-GB" sz="700" b="1" dirty="0">
                <a:solidFill>
                  <a:srgbClr val="231F20"/>
                </a:solidFill>
                <a:latin typeface="Trebuchet MS"/>
                <a:cs typeface="Trebuchet MS"/>
              </a:rPr>
              <a:t>B-Lynch uterine suture</a:t>
            </a:r>
          </a:p>
        </p:txBody>
      </p:sp>
      <p:sp>
        <p:nvSpPr>
          <p:cNvPr id="114" name="object 114"/>
          <p:cNvSpPr txBox="1"/>
          <p:nvPr/>
        </p:nvSpPr>
        <p:spPr>
          <a:xfrm>
            <a:off x="14097666" y="10374477"/>
            <a:ext cx="8121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algn="l">
              <a:lnSpc>
                <a:spcPts val="805"/>
              </a:lnSpc>
              <a:spcBef>
                <a:spcPts val="100"/>
              </a:spcBef>
            </a:pPr>
            <a:r>
              <a:rPr lang="en-GB" sz="700" b="1" dirty="0">
                <a:solidFill>
                  <a:srgbClr val="231F20"/>
                </a:solidFill>
                <a:latin typeface="Trebuchet MS"/>
                <a:cs typeface="Trebuchet MS"/>
              </a:rPr>
              <a:t>Ligation</a:t>
            </a:r>
          </a:p>
          <a:p>
            <a:pPr marL="12700" algn="ctr">
              <a:lnSpc>
                <a:spcPts val="805"/>
              </a:lnSpc>
            </a:pPr>
            <a:r>
              <a:rPr lang="en-GB" sz="700" b="1" dirty="0">
                <a:solidFill>
                  <a:srgbClr val="231F20"/>
                </a:solidFill>
                <a:latin typeface="Trebuchet MS"/>
                <a:cs typeface="Trebuchet MS"/>
              </a:rPr>
              <a:t>of internal iliac arteries</a:t>
            </a:r>
          </a:p>
        </p:txBody>
      </p:sp>
      <p:sp>
        <p:nvSpPr>
          <p:cNvPr id="115" name="object 115"/>
          <p:cNvSpPr txBox="1"/>
          <p:nvPr/>
        </p:nvSpPr>
        <p:spPr>
          <a:xfrm>
            <a:off x="11528542" y="10374477"/>
            <a:ext cx="1017269" cy="2298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46355">
              <a:lnSpc>
                <a:spcPts val="770"/>
              </a:lnSpc>
              <a:spcBef>
                <a:spcPts val="180"/>
              </a:spcBef>
            </a:pPr>
            <a:r>
              <a:rPr lang="en-GB" sz="700" b="1">
                <a:solidFill>
                  <a:srgbClr val="231F20"/>
                </a:solidFill>
                <a:latin typeface="Trebuchet MS"/>
                <a:cs typeface="Trebuchet MS"/>
              </a:rPr>
              <a:t>Selective catheter embolisation of uterine arteries</a:t>
            </a:r>
          </a:p>
        </p:txBody>
      </p:sp>
      <p:grpSp>
        <p:nvGrpSpPr>
          <p:cNvPr id="116" name="object 116"/>
          <p:cNvGrpSpPr/>
          <p:nvPr/>
        </p:nvGrpSpPr>
        <p:grpSpPr>
          <a:xfrm>
            <a:off x="935969" y="5707926"/>
            <a:ext cx="14013815" cy="4634230"/>
            <a:chOff x="935969" y="5707926"/>
            <a:chExt cx="14013815" cy="4634230"/>
          </a:xfrm>
        </p:grpSpPr>
        <p:pic>
          <p:nvPicPr>
            <p:cNvPr id="117" name="object 11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071209" y="9201203"/>
              <a:ext cx="878214" cy="1140862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663360" y="9198216"/>
              <a:ext cx="1284008" cy="1143286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151128" y="9444875"/>
              <a:ext cx="1016419" cy="586308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2279680" y="8276571"/>
              <a:ext cx="1263015" cy="1466850"/>
            </a:xfrm>
            <a:custGeom>
              <a:avLst/>
              <a:gdLst/>
              <a:ahLst/>
              <a:cxnLst/>
              <a:rect l="l" t="t" r="r" b="b"/>
              <a:pathLst>
                <a:path w="1263014" h="1466850">
                  <a:moveTo>
                    <a:pt x="1176172" y="0"/>
                  </a:moveTo>
                  <a:lnTo>
                    <a:pt x="86601" y="0"/>
                  </a:lnTo>
                  <a:lnTo>
                    <a:pt x="52886" y="6801"/>
                  </a:lnTo>
                  <a:lnTo>
                    <a:pt x="25360" y="25353"/>
                  </a:lnTo>
                  <a:lnTo>
                    <a:pt x="6803" y="52876"/>
                  </a:lnTo>
                  <a:lnTo>
                    <a:pt x="0" y="86588"/>
                  </a:lnTo>
                  <a:lnTo>
                    <a:pt x="0" y="1379842"/>
                  </a:lnTo>
                  <a:lnTo>
                    <a:pt x="6803" y="1413547"/>
                  </a:lnTo>
                  <a:lnTo>
                    <a:pt x="25360" y="1441065"/>
                  </a:lnTo>
                  <a:lnTo>
                    <a:pt x="52886" y="1459616"/>
                  </a:lnTo>
                  <a:lnTo>
                    <a:pt x="86601" y="1466418"/>
                  </a:lnTo>
                  <a:lnTo>
                    <a:pt x="1176172" y="1466418"/>
                  </a:lnTo>
                  <a:lnTo>
                    <a:pt x="1209881" y="1459616"/>
                  </a:lnTo>
                  <a:lnTo>
                    <a:pt x="1237408" y="1441065"/>
                  </a:lnTo>
                  <a:lnTo>
                    <a:pt x="1255968" y="1413547"/>
                  </a:lnTo>
                  <a:lnTo>
                    <a:pt x="1262773" y="1379842"/>
                  </a:lnTo>
                  <a:lnTo>
                    <a:pt x="1262773" y="86588"/>
                  </a:lnTo>
                  <a:lnTo>
                    <a:pt x="1255968" y="52876"/>
                  </a:lnTo>
                  <a:lnTo>
                    <a:pt x="1237408" y="25353"/>
                  </a:lnTo>
                  <a:lnTo>
                    <a:pt x="1209881" y="6801"/>
                  </a:lnTo>
                  <a:lnTo>
                    <a:pt x="1176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273393" y="8270284"/>
              <a:ext cx="1275715" cy="1479550"/>
            </a:xfrm>
            <a:custGeom>
              <a:avLst/>
              <a:gdLst/>
              <a:ahLst/>
              <a:cxnLst/>
              <a:rect l="l" t="t" r="r" b="b"/>
              <a:pathLst>
                <a:path w="1275714" h="1479550">
                  <a:moveTo>
                    <a:pt x="1182458" y="0"/>
                  </a:moveTo>
                  <a:lnTo>
                    <a:pt x="92887" y="0"/>
                  </a:lnTo>
                  <a:lnTo>
                    <a:pt x="56735" y="7296"/>
                  </a:lnTo>
                  <a:lnTo>
                    <a:pt x="27212" y="27197"/>
                  </a:lnTo>
                  <a:lnTo>
                    <a:pt x="7305" y="56717"/>
                  </a:lnTo>
                  <a:lnTo>
                    <a:pt x="0" y="92875"/>
                  </a:lnTo>
                  <a:lnTo>
                    <a:pt x="0" y="1386128"/>
                  </a:lnTo>
                  <a:lnTo>
                    <a:pt x="7305" y="1422284"/>
                  </a:lnTo>
                  <a:lnTo>
                    <a:pt x="27212" y="1451800"/>
                  </a:lnTo>
                  <a:lnTo>
                    <a:pt x="56735" y="1471696"/>
                  </a:lnTo>
                  <a:lnTo>
                    <a:pt x="92887" y="1478991"/>
                  </a:lnTo>
                  <a:lnTo>
                    <a:pt x="1182458" y="1478991"/>
                  </a:lnTo>
                  <a:lnTo>
                    <a:pt x="1218610" y="1471696"/>
                  </a:lnTo>
                  <a:lnTo>
                    <a:pt x="1226423" y="1466430"/>
                  </a:lnTo>
                  <a:lnTo>
                    <a:pt x="92887" y="1466430"/>
                  </a:lnTo>
                  <a:lnTo>
                    <a:pt x="76694" y="1464800"/>
                  </a:lnTo>
                  <a:lnTo>
                    <a:pt x="36093" y="1442923"/>
                  </a:lnTo>
                  <a:lnTo>
                    <a:pt x="14196" y="1402316"/>
                  </a:lnTo>
                  <a:lnTo>
                    <a:pt x="12560" y="1386128"/>
                  </a:lnTo>
                  <a:lnTo>
                    <a:pt x="12560" y="92875"/>
                  </a:lnTo>
                  <a:lnTo>
                    <a:pt x="26278" y="47973"/>
                  </a:lnTo>
                  <a:lnTo>
                    <a:pt x="61628" y="18867"/>
                  </a:lnTo>
                  <a:lnTo>
                    <a:pt x="92887" y="12560"/>
                  </a:lnTo>
                  <a:lnTo>
                    <a:pt x="1226416" y="12560"/>
                  </a:lnTo>
                  <a:lnTo>
                    <a:pt x="1218609" y="7296"/>
                  </a:lnTo>
                  <a:lnTo>
                    <a:pt x="1182458" y="0"/>
                  </a:lnTo>
                  <a:close/>
                </a:path>
                <a:path w="1275714" h="1479550">
                  <a:moveTo>
                    <a:pt x="1226416" y="12560"/>
                  </a:moveTo>
                  <a:lnTo>
                    <a:pt x="1182458" y="12560"/>
                  </a:lnTo>
                  <a:lnTo>
                    <a:pt x="1198651" y="14190"/>
                  </a:lnTo>
                  <a:lnTo>
                    <a:pt x="1213723" y="18867"/>
                  </a:lnTo>
                  <a:lnTo>
                    <a:pt x="1249070" y="47973"/>
                  </a:lnTo>
                  <a:lnTo>
                    <a:pt x="1262786" y="92875"/>
                  </a:lnTo>
                  <a:lnTo>
                    <a:pt x="1262786" y="1386128"/>
                  </a:lnTo>
                  <a:lnTo>
                    <a:pt x="1249070" y="1431029"/>
                  </a:lnTo>
                  <a:lnTo>
                    <a:pt x="1213723" y="1460125"/>
                  </a:lnTo>
                  <a:lnTo>
                    <a:pt x="1182458" y="1466430"/>
                  </a:lnTo>
                  <a:lnTo>
                    <a:pt x="1226423" y="1466430"/>
                  </a:lnTo>
                  <a:lnTo>
                    <a:pt x="1248132" y="1451800"/>
                  </a:lnTo>
                  <a:lnTo>
                    <a:pt x="1268035" y="1422284"/>
                  </a:lnTo>
                  <a:lnTo>
                    <a:pt x="1275333" y="1386128"/>
                  </a:lnTo>
                  <a:lnTo>
                    <a:pt x="1275333" y="92875"/>
                  </a:lnTo>
                  <a:lnTo>
                    <a:pt x="1268030" y="56717"/>
                  </a:lnTo>
                  <a:lnTo>
                    <a:pt x="1248127" y="27197"/>
                  </a:lnTo>
                  <a:lnTo>
                    <a:pt x="1226416" y="12560"/>
                  </a:lnTo>
                  <a:close/>
                </a:path>
              </a:pathLst>
            </a:custGeom>
            <a:solidFill>
              <a:srgbClr val="00B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373414" y="8384049"/>
              <a:ext cx="1077328" cy="1282700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9789813" y="6355185"/>
              <a:ext cx="1095375" cy="664845"/>
            </a:xfrm>
            <a:custGeom>
              <a:avLst/>
              <a:gdLst/>
              <a:ahLst/>
              <a:cxnLst/>
              <a:rect l="l" t="t" r="r" b="b"/>
              <a:pathLst>
                <a:path w="1095375" h="664845">
                  <a:moveTo>
                    <a:pt x="1019581" y="0"/>
                  </a:moveTo>
                  <a:lnTo>
                    <a:pt x="75488" y="0"/>
                  </a:lnTo>
                  <a:lnTo>
                    <a:pt x="46103" y="3941"/>
                  </a:lnTo>
                  <a:lnTo>
                    <a:pt x="22109" y="14689"/>
                  </a:lnTo>
                  <a:lnTo>
                    <a:pt x="5931" y="30630"/>
                  </a:lnTo>
                  <a:lnTo>
                    <a:pt x="0" y="50152"/>
                  </a:lnTo>
                  <a:lnTo>
                    <a:pt x="0" y="614286"/>
                  </a:lnTo>
                  <a:lnTo>
                    <a:pt x="5931" y="633809"/>
                  </a:lnTo>
                  <a:lnTo>
                    <a:pt x="22109" y="649755"/>
                  </a:lnTo>
                  <a:lnTo>
                    <a:pt x="46103" y="660508"/>
                  </a:lnTo>
                  <a:lnTo>
                    <a:pt x="75488" y="664451"/>
                  </a:lnTo>
                  <a:lnTo>
                    <a:pt x="1019581" y="664451"/>
                  </a:lnTo>
                  <a:lnTo>
                    <a:pt x="1048968" y="660508"/>
                  </a:lnTo>
                  <a:lnTo>
                    <a:pt x="1072967" y="649755"/>
                  </a:lnTo>
                  <a:lnTo>
                    <a:pt x="1089149" y="633809"/>
                  </a:lnTo>
                  <a:lnTo>
                    <a:pt x="1095082" y="614286"/>
                  </a:lnTo>
                  <a:lnTo>
                    <a:pt x="1095082" y="50152"/>
                  </a:lnTo>
                  <a:lnTo>
                    <a:pt x="1089149" y="30630"/>
                  </a:lnTo>
                  <a:lnTo>
                    <a:pt x="1072967" y="14689"/>
                  </a:lnTo>
                  <a:lnTo>
                    <a:pt x="1048968" y="3941"/>
                  </a:lnTo>
                  <a:lnTo>
                    <a:pt x="10195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784696" y="6350067"/>
              <a:ext cx="1105535" cy="675005"/>
            </a:xfrm>
            <a:custGeom>
              <a:avLst/>
              <a:gdLst/>
              <a:ahLst/>
              <a:cxnLst/>
              <a:rect l="l" t="t" r="r" b="b"/>
              <a:pathLst>
                <a:path w="1105534" h="675004">
                  <a:moveTo>
                    <a:pt x="1024699" y="0"/>
                  </a:moveTo>
                  <a:lnTo>
                    <a:pt x="80606" y="0"/>
                  </a:lnTo>
                  <a:lnTo>
                    <a:pt x="64708" y="1067"/>
                  </a:lnTo>
                  <a:lnTo>
                    <a:pt x="24396" y="15544"/>
                  </a:lnTo>
                  <a:lnTo>
                    <a:pt x="0" y="55270"/>
                  </a:lnTo>
                  <a:lnTo>
                    <a:pt x="0" y="619404"/>
                  </a:lnTo>
                  <a:lnTo>
                    <a:pt x="24396" y="659142"/>
                  </a:lnTo>
                  <a:lnTo>
                    <a:pt x="64708" y="673619"/>
                  </a:lnTo>
                  <a:lnTo>
                    <a:pt x="80606" y="674687"/>
                  </a:lnTo>
                  <a:lnTo>
                    <a:pt x="1024699" y="674687"/>
                  </a:lnTo>
                  <a:lnTo>
                    <a:pt x="1040604" y="673619"/>
                  </a:lnTo>
                  <a:lnTo>
                    <a:pt x="1055471" y="670553"/>
                  </a:lnTo>
                  <a:lnTo>
                    <a:pt x="1069005" y="665668"/>
                  </a:lnTo>
                  <a:lnTo>
                    <a:pt x="1071225" y="664451"/>
                  </a:lnTo>
                  <a:lnTo>
                    <a:pt x="80606" y="664451"/>
                  </a:lnTo>
                  <a:lnTo>
                    <a:pt x="66088" y="663479"/>
                  </a:lnTo>
                  <a:lnTo>
                    <a:pt x="30060" y="650608"/>
                  </a:lnTo>
                  <a:lnTo>
                    <a:pt x="10236" y="619404"/>
                  </a:lnTo>
                  <a:lnTo>
                    <a:pt x="10236" y="55270"/>
                  </a:lnTo>
                  <a:lnTo>
                    <a:pt x="40500" y="18356"/>
                  </a:lnTo>
                  <a:lnTo>
                    <a:pt x="80606" y="10236"/>
                  </a:lnTo>
                  <a:lnTo>
                    <a:pt x="1071225" y="10236"/>
                  </a:lnTo>
                  <a:lnTo>
                    <a:pt x="1069005" y="9018"/>
                  </a:lnTo>
                  <a:lnTo>
                    <a:pt x="1055471" y="4133"/>
                  </a:lnTo>
                  <a:lnTo>
                    <a:pt x="1040604" y="1067"/>
                  </a:lnTo>
                  <a:lnTo>
                    <a:pt x="1024699" y="0"/>
                  </a:lnTo>
                  <a:close/>
                </a:path>
                <a:path w="1105534" h="675004">
                  <a:moveTo>
                    <a:pt x="1071225" y="10236"/>
                  </a:moveTo>
                  <a:lnTo>
                    <a:pt x="1024699" y="10236"/>
                  </a:lnTo>
                  <a:lnTo>
                    <a:pt x="1039217" y="11207"/>
                  </a:lnTo>
                  <a:lnTo>
                    <a:pt x="1052691" y="13990"/>
                  </a:lnTo>
                  <a:lnTo>
                    <a:pt x="1089947" y="38488"/>
                  </a:lnTo>
                  <a:lnTo>
                    <a:pt x="1095095" y="55270"/>
                  </a:lnTo>
                  <a:lnTo>
                    <a:pt x="1095095" y="619404"/>
                  </a:lnTo>
                  <a:lnTo>
                    <a:pt x="1064806" y="656330"/>
                  </a:lnTo>
                  <a:lnTo>
                    <a:pt x="1024699" y="664451"/>
                  </a:lnTo>
                  <a:lnTo>
                    <a:pt x="1071225" y="664451"/>
                  </a:lnTo>
                  <a:lnTo>
                    <a:pt x="1103555" y="631030"/>
                  </a:lnTo>
                  <a:lnTo>
                    <a:pt x="1105331" y="619404"/>
                  </a:lnTo>
                  <a:lnTo>
                    <a:pt x="1105331" y="55270"/>
                  </a:lnTo>
                  <a:lnTo>
                    <a:pt x="1103555" y="43651"/>
                  </a:lnTo>
                  <a:lnTo>
                    <a:pt x="1098588" y="33016"/>
                  </a:lnTo>
                  <a:lnTo>
                    <a:pt x="1090887" y="23577"/>
                  </a:lnTo>
                  <a:lnTo>
                    <a:pt x="1080909" y="15544"/>
                  </a:lnTo>
                  <a:lnTo>
                    <a:pt x="1071225" y="10236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42256" y="8276571"/>
              <a:ext cx="1263015" cy="1466850"/>
            </a:xfrm>
            <a:custGeom>
              <a:avLst/>
              <a:gdLst/>
              <a:ahLst/>
              <a:cxnLst/>
              <a:rect l="l" t="t" r="r" b="b"/>
              <a:pathLst>
                <a:path w="1263014" h="1466850">
                  <a:moveTo>
                    <a:pt x="1176159" y="0"/>
                  </a:moveTo>
                  <a:lnTo>
                    <a:pt x="86588" y="0"/>
                  </a:lnTo>
                  <a:lnTo>
                    <a:pt x="52881" y="6801"/>
                  </a:lnTo>
                  <a:lnTo>
                    <a:pt x="25358" y="25353"/>
                  </a:lnTo>
                  <a:lnTo>
                    <a:pt x="6803" y="52876"/>
                  </a:lnTo>
                  <a:lnTo>
                    <a:pt x="0" y="86588"/>
                  </a:lnTo>
                  <a:lnTo>
                    <a:pt x="0" y="1379842"/>
                  </a:lnTo>
                  <a:lnTo>
                    <a:pt x="6803" y="1413547"/>
                  </a:lnTo>
                  <a:lnTo>
                    <a:pt x="25358" y="1441065"/>
                  </a:lnTo>
                  <a:lnTo>
                    <a:pt x="52881" y="1459616"/>
                  </a:lnTo>
                  <a:lnTo>
                    <a:pt x="86588" y="1466418"/>
                  </a:lnTo>
                  <a:lnTo>
                    <a:pt x="1176159" y="1466418"/>
                  </a:lnTo>
                  <a:lnTo>
                    <a:pt x="1209868" y="1459616"/>
                  </a:lnTo>
                  <a:lnTo>
                    <a:pt x="1237395" y="1441065"/>
                  </a:lnTo>
                  <a:lnTo>
                    <a:pt x="1255955" y="1413547"/>
                  </a:lnTo>
                  <a:lnTo>
                    <a:pt x="1262761" y="1379842"/>
                  </a:lnTo>
                  <a:lnTo>
                    <a:pt x="1262761" y="86588"/>
                  </a:lnTo>
                  <a:lnTo>
                    <a:pt x="1255955" y="52876"/>
                  </a:lnTo>
                  <a:lnTo>
                    <a:pt x="1237395" y="25353"/>
                  </a:lnTo>
                  <a:lnTo>
                    <a:pt x="1209868" y="6801"/>
                  </a:lnTo>
                  <a:lnTo>
                    <a:pt x="11761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35969" y="8270284"/>
              <a:ext cx="1275715" cy="1479550"/>
            </a:xfrm>
            <a:custGeom>
              <a:avLst/>
              <a:gdLst/>
              <a:ahLst/>
              <a:cxnLst/>
              <a:rect l="l" t="t" r="r" b="b"/>
              <a:pathLst>
                <a:path w="1275714" h="1479550">
                  <a:moveTo>
                    <a:pt x="1182446" y="0"/>
                  </a:moveTo>
                  <a:lnTo>
                    <a:pt x="92875" y="0"/>
                  </a:lnTo>
                  <a:lnTo>
                    <a:pt x="56724" y="7296"/>
                  </a:lnTo>
                  <a:lnTo>
                    <a:pt x="27206" y="27197"/>
                  </a:lnTo>
                  <a:lnTo>
                    <a:pt x="7303" y="56717"/>
                  </a:lnTo>
                  <a:lnTo>
                    <a:pt x="0" y="92875"/>
                  </a:lnTo>
                  <a:lnTo>
                    <a:pt x="0" y="1386128"/>
                  </a:lnTo>
                  <a:lnTo>
                    <a:pt x="7303" y="1422284"/>
                  </a:lnTo>
                  <a:lnTo>
                    <a:pt x="27206" y="1451800"/>
                  </a:lnTo>
                  <a:lnTo>
                    <a:pt x="56724" y="1471696"/>
                  </a:lnTo>
                  <a:lnTo>
                    <a:pt x="92875" y="1478991"/>
                  </a:lnTo>
                  <a:lnTo>
                    <a:pt x="1182446" y="1478991"/>
                  </a:lnTo>
                  <a:lnTo>
                    <a:pt x="1218598" y="1471696"/>
                  </a:lnTo>
                  <a:lnTo>
                    <a:pt x="1226411" y="1466430"/>
                  </a:lnTo>
                  <a:lnTo>
                    <a:pt x="92875" y="1466430"/>
                  </a:lnTo>
                  <a:lnTo>
                    <a:pt x="76682" y="1464800"/>
                  </a:lnTo>
                  <a:lnTo>
                    <a:pt x="36080" y="1442923"/>
                  </a:lnTo>
                  <a:lnTo>
                    <a:pt x="14190" y="1402316"/>
                  </a:lnTo>
                  <a:lnTo>
                    <a:pt x="12560" y="1386128"/>
                  </a:lnTo>
                  <a:lnTo>
                    <a:pt x="12560" y="92875"/>
                  </a:lnTo>
                  <a:lnTo>
                    <a:pt x="26270" y="47973"/>
                  </a:lnTo>
                  <a:lnTo>
                    <a:pt x="61610" y="18867"/>
                  </a:lnTo>
                  <a:lnTo>
                    <a:pt x="92875" y="12560"/>
                  </a:lnTo>
                  <a:lnTo>
                    <a:pt x="1226406" y="12560"/>
                  </a:lnTo>
                  <a:lnTo>
                    <a:pt x="1218598" y="7296"/>
                  </a:lnTo>
                  <a:lnTo>
                    <a:pt x="1182446" y="0"/>
                  </a:lnTo>
                  <a:close/>
                </a:path>
                <a:path w="1275714" h="1479550">
                  <a:moveTo>
                    <a:pt x="1226406" y="12560"/>
                  </a:moveTo>
                  <a:lnTo>
                    <a:pt x="1182446" y="12560"/>
                  </a:lnTo>
                  <a:lnTo>
                    <a:pt x="1198639" y="14190"/>
                  </a:lnTo>
                  <a:lnTo>
                    <a:pt x="1213710" y="18867"/>
                  </a:lnTo>
                  <a:lnTo>
                    <a:pt x="1249057" y="47973"/>
                  </a:lnTo>
                  <a:lnTo>
                    <a:pt x="1262773" y="92875"/>
                  </a:lnTo>
                  <a:lnTo>
                    <a:pt x="1262773" y="1386128"/>
                  </a:lnTo>
                  <a:lnTo>
                    <a:pt x="1249057" y="1431029"/>
                  </a:lnTo>
                  <a:lnTo>
                    <a:pt x="1213710" y="1460125"/>
                  </a:lnTo>
                  <a:lnTo>
                    <a:pt x="1182446" y="1466430"/>
                  </a:lnTo>
                  <a:lnTo>
                    <a:pt x="1226411" y="1466430"/>
                  </a:lnTo>
                  <a:lnTo>
                    <a:pt x="1248119" y="1451800"/>
                  </a:lnTo>
                  <a:lnTo>
                    <a:pt x="1268022" y="1422284"/>
                  </a:lnTo>
                  <a:lnTo>
                    <a:pt x="1275321" y="1386128"/>
                  </a:lnTo>
                  <a:lnTo>
                    <a:pt x="1275321" y="92875"/>
                  </a:lnTo>
                  <a:lnTo>
                    <a:pt x="1268022" y="56717"/>
                  </a:lnTo>
                  <a:lnTo>
                    <a:pt x="1248119" y="27197"/>
                  </a:lnTo>
                  <a:lnTo>
                    <a:pt x="1226406" y="12560"/>
                  </a:lnTo>
                  <a:close/>
                </a:path>
              </a:pathLst>
            </a:custGeom>
            <a:solidFill>
              <a:srgbClr val="00B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23493" y="8342642"/>
              <a:ext cx="1090574" cy="1365758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758705" y="6319787"/>
              <a:ext cx="1199629" cy="783666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784702" y="6350063"/>
              <a:ext cx="1105319" cy="674687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849548" y="6409068"/>
              <a:ext cx="982268" cy="566610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951280" y="5707926"/>
              <a:ext cx="901204" cy="1048905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961072" y="5707926"/>
              <a:ext cx="847204" cy="1026236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4032661" y="5786602"/>
              <a:ext cx="703897" cy="422325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4032661" y="6207747"/>
              <a:ext cx="703897" cy="422325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14117431" y="7391506"/>
              <a:ext cx="650875" cy="1172845"/>
            </a:xfrm>
            <a:custGeom>
              <a:avLst/>
              <a:gdLst/>
              <a:ahLst/>
              <a:cxnLst/>
              <a:rect l="l" t="t" r="r" b="b"/>
              <a:pathLst>
                <a:path w="650875" h="1172845">
                  <a:moveTo>
                    <a:pt x="591756" y="0"/>
                  </a:moveTo>
                  <a:lnTo>
                    <a:pt x="58889" y="0"/>
                  </a:lnTo>
                  <a:lnTo>
                    <a:pt x="35966" y="6457"/>
                  </a:lnTo>
                  <a:lnTo>
                    <a:pt x="17248" y="24068"/>
                  </a:lnTo>
                  <a:lnTo>
                    <a:pt x="4627" y="50186"/>
                  </a:lnTo>
                  <a:lnTo>
                    <a:pt x="0" y="82168"/>
                  </a:lnTo>
                  <a:lnTo>
                    <a:pt x="0" y="1090231"/>
                  </a:lnTo>
                  <a:lnTo>
                    <a:pt x="4627" y="1122211"/>
                  </a:lnTo>
                  <a:lnTo>
                    <a:pt x="17248" y="1148326"/>
                  </a:lnTo>
                  <a:lnTo>
                    <a:pt x="35966" y="1165932"/>
                  </a:lnTo>
                  <a:lnTo>
                    <a:pt x="58889" y="1172387"/>
                  </a:lnTo>
                  <a:lnTo>
                    <a:pt x="591756" y="1172387"/>
                  </a:lnTo>
                  <a:lnTo>
                    <a:pt x="614607" y="1165932"/>
                  </a:lnTo>
                  <a:lnTo>
                    <a:pt x="633293" y="1148326"/>
                  </a:lnTo>
                  <a:lnTo>
                    <a:pt x="645904" y="1122211"/>
                  </a:lnTo>
                  <a:lnTo>
                    <a:pt x="650532" y="1090231"/>
                  </a:lnTo>
                  <a:lnTo>
                    <a:pt x="650532" y="82168"/>
                  </a:lnTo>
                  <a:lnTo>
                    <a:pt x="645904" y="50186"/>
                  </a:lnTo>
                  <a:lnTo>
                    <a:pt x="633293" y="24068"/>
                  </a:lnTo>
                  <a:lnTo>
                    <a:pt x="614607" y="6457"/>
                  </a:lnTo>
                  <a:lnTo>
                    <a:pt x="591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4111145" y="7385233"/>
              <a:ext cx="663575" cy="1185545"/>
            </a:xfrm>
            <a:custGeom>
              <a:avLst/>
              <a:gdLst/>
              <a:ahLst/>
              <a:cxnLst/>
              <a:rect l="l" t="t" r="r" b="b"/>
              <a:pathLst>
                <a:path w="663575" h="1185545">
                  <a:moveTo>
                    <a:pt x="598043" y="0"/>
                  </a:moveTo>
                  <a:lnTo>
                    <a:pt x="65176" y="0"/>
                  </a:lnTo>
                  <a:lnTo>
                    <a:pt x="51593" y="1911"/>
                  </a:lnTo>
                  <a:lnTo>
                    <a:pt x="18465" y="26682"/>
                  </a:lnTo>
                  <a:lnTo>
                    <a:pt x="1260" y="70975"/>
                  </a:lnTo>
                  <a:lnTo>
                    <a:pt x="0" y="88442"/>
                  </a:lnTo>
                  <a:lnTo>
                    <a:pt x="0" y="1096505"/>
                  </a:lnTo>
                  <a:lnTo>
                    <a:pt x="10704" y="1145177"/>
                  </a:lnTo>
                  <a:lnTo>
                    <a:pt x="39092" y="1177620"/>
                  </a:lnTo>
                  <a:lnTo>
                    <a:pt x="65176" y="1184948"/>
                  </a:lnTo>
                  <a:lnTo>
                    <a:pt x="598043" y="1184948"/>
                  </a:lnTo>
                  <a:lnTo>
                    <a:pt x="611615" y="1183034"/>
                  </a:lnTo>
                  <a:lnTo>
                    <a:pt x="624090" y="1177620"/>
                  </a:lnTo>
                  <a:lnTo>
                    <a:pt x="631005" y="1172387"/>
                  </a:lnTo>
                  <a:lnTo>
                    <a:pt x="65176" y="1172387"/>
                  </a:lnTo>
                  <a:lnTo>
                    <a:pt x="55038" y="1170961"/>
                  </a:lnTo>
                  <a:lnTo>
                    <a:pt x="21990" y="1139708"/>
                  </a:lnTo>
                  <a:lnTo>
                    <a:pt x="12560" y="1096505"/>
                  </a:lnTo>
                  <a:lnTo>
                    <a:pt x="12560" y="88442"/>
                  </a:lnTo>
                  <a:lnTo>
                    <a:pt x="21990" y="45233"/>
                  </a:lnTo>
                  <a:lnTo>
                    <a:pt x="55038" y="13970"/>
                  </a:lnTo>
                  <a:lnTo>
                    <a:pt x="65176" y="12547"/>
                  </a:lnTo>
                  <a:lnTo>
                    <a:pt x="631000" y="12547"/>
                  </a:lnTo>
                  <a:lnTo>
                    <a:pt x="624090" y="7321"/>
                  </a:lnTo>
                  <a:lnTo>
                    <a:pt x="611615" y="1911"/>
                  </a:lnTo>
                  <a:lnTo>
                    <a:pt x="598043" y="0"/>
                  </a:lnTo>
                  <a:close/>
                </a:path>
                <a:path w="663575" h="1185545">
                  <a:moveTo>
                    <a:pt x="631000" y="12547"/>
                  </a:moveTo>
                  <a:lnTo>
                    <a:pt x="598043" y="12547"/>
                  </a:lnTo>
                  <a:lnTo>
                    <a:pt x="608132" y="13970"/>
                  </a:lnTo>
                  <a:lnTo>
                    <a:pt x="617716" y="18138"/>
                  </a:lnTo>
                  <a:lnTo>
                    <a:pt x="646177" y="58277"/>
                  </a:lnTo>
                  <a:lnTo>
                    <a:pt x="650544" y="88442"/>
                  </a:lnTo>
                  <a:lnTo>
                    <a:pt x="650544" y="1096505"/>
                  </a:lnTo>
                  <a:lnTo>
                    <a:pt x="641109" y="1139708"/>
                  </a:lnTo>
                  <a:lnTo>
                    <a:pt x="608132" y="1170961"/>
                  </a:lnTo>
                  <a:lnTo>
                    <a:pt x="598043" y="1172387"/>
                  </a:lnTo>
                  <a:lnTo>
                    <a:pt x="631005" y="1172387"/>
                  </a:lnTo>
                  <a:lnTo>
                    <a:pt x="658221" y="1130307"/>
                  </a:lnTo>
                  <a:lnTo>
                    <a:pt x="663105" y="1096505"/>
                  </a:lnTo>
                  <a:lnTo>
                    <a:pt x="663105" y="88442"/>
                  </a:lnTo>
                  <a:lnTo>
                    <a:pt x="652453" y="39770"/>
                  </a:lnTo>
                  <a:lnTo>
                    <a:pt x="635222" y="15741"/>
                  </a:lnTo>
                  <a:lnTo>
                    <a:pt x="631000" y="12547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4224177" y="7433132"/>
              <a:ext cx="450354" cy="1115441"/>
            </a:xfrm>
            <a:prstGeom prst="rect">
              <a:avLst/>
            </a:prstGeom>
          </p:spPr>
        </p:pic>
      </p:grpSp>
      <p:sp>
        <p:nvSpPr>
          <p:cNvPr id="138" name="object 138"/>
          <p:cNvSpPr txBox="1"/>
          <p:nvPr/>
        </p:nvSpPr>
        <p:spPr>
          <a:xfrm>
            <a:off x="7153234" y="10365599"/>
            <a:ext cx="90868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marR="5080" indent="-127000" algn="ctr">
              <a:lnSpc>
                <a:spcPct val="100000"/>
              </a:lnSpc>
              <a:spcBef>
                <a:spcPts val="100"/>
              </a:spcBef>
            </a:pPr>
            <a:r>
              <a:rPr lang="en-GB" sz="700" b="1" dirty="0">
                <a:solidFill>
                  <a:srgbClr val="231F20"/>
                </a:solidFill>
                <a:latin typeface="Trebuchet MS"/>
                <a:cs typeface="Trebuchet MS"/>
              </a:rPr>
              <a:t>Oxytocin, </a:t>
            </a:r>
            <a:r>
              <a:rPr lang="en-GB" sz="700" b="1" dirty="0" err="1">
                <a:solidFill>
                  <a:srgbClr val="231F20"/>
                </a:solidFill>
                <a:latin typeface="Trebuchet MS"/>
                <a:cs typeface="Trebuchet MS"/>
              </a:rPr>
              <a:t>carbetocin</a:t>
            </a:r>
            <a:r>
              <a:rPr lang="en-GB" sz="700" b="1" dirty="0">
                <a:solidFill>
                  <a:srgbClr val="231F20"/>
                </a:solidFill>
                <a:latin typeface="Trebuchet MS"/>
                <a:cs typeface="Trebuchet MS"/>
              </a:rPr>
              <a:t>, prostaglandins</a:t>
            </a:r>
          </a:p>
        </p:txBody>
      </p:sp>
      <p:sp>
        <p:nvSpPr>
          <p:cNvPr id="139" name="object 139"/>
          <p:cNvSpPr txBox="1"/>
          <p:nvPr/>
        </p:nvSpPr>
        <p:spPr>
          <a:xfrm>
            <a:off x="7139140" y="8978734"/>
            <a:ext cx="1055370" cy="113030"/>
          </a:xfrm>
          <a:prstGeom prst="rect">
            <a:avLst/>
          </a:prstGeom>
          <a:solidFill>
            <a:srgbClr val="00B0D8"/>
          </a:solidFill>
        </p:spPr>
        <p:txBody>
          <a:bodyPr vert="horz" wrap="square" lIns="0" tIns="0" rIns="0" bIns="0" rtlCol="0">
            <a:spAutoFit/>
          </a:bodyPr>
          <a:lstStyle/>
          <a:p>
            <a:pPr marL="315595">
              <a:lnSpc>
                <a:spcPct val="100000"/>
              </a:lnSpc>
            </a:pPr>
            <a:r>
              <a:rPr lang="en-GB" sz="700" b="1">
                <a:solidFill>
                  <a:srgbClr val="FFFFFF"/>
                </a:solidFill>
                <a:latin typeface="Trebuchet MS"/>
                <a:cs typeface="Trebuchet MS"/>
              </a:rPr>
              <a:t>Uterotonics</a:t>
            </a:r>
          </a:p>
        </p:txBody>
      </p:sp>
      <p:sp>
        <p:nvSpPr>
          <p:cNvPr id="140" name="object 140"/>
          <p:cNvSpPr txBox="1"/>
          <p:nvPr/>
        </p:nvSpPr>
        <p:spPr>
          <a:xfrm>
            <a:off x="11504993" y="8978734"/>
            <a:ext cx="1069975" cy="113030"/>
          </a:xfrm>
          <a:prstGeom prst="rect">
            <a:avLst/>
          </a:prstGeom>
          <a:solidFill>
            <a:srgbClr val="00B0D8"/>
          </a:solidFill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ct val="100000"/>
              </a:lnSpc>
            </a:pPr>
            <a:r>
              <a:rPr lang="en-GB" sz="700" b="1">
                <a:solidFill>
                  <a:srgbClr val="FFFFFF"/>
                </a:solidFill>
                <a:latin typeface="Trebuchet MS"/>
                <a:cs typeface="Trebuchet MS"/>
              </a:rPr>
              <a:t>Interventional radiology</a:t>
            </a:r>
          </a:p>
        </p:txBody>
      </p:sp>
      <p:sp>
        <p:nvSpPr>
          <p:cNvPr id="141" name="object 141"/>
          <p:cNvSpPr txBox="1"/>
          <p:nvPr/>
        </p:nvSpPr>
        <p:spPr>
          <a:xfrm>
            <a:off x="12671971" y="8978734"/>
            <a:ext cx="2284730" cy="113030"/>
          </a:xfrm>
          <a:prstGeom prst="rect">
            <a:avLst/>
          </a:prstGeom>
          <a:solidFill>
            <a:srgbClr val="00B0D8"/>
          </a:solidFill>
        </p:spPr>
        <p:txBody>
          <a:bodyPr vert="horz" wrap="square" lIns="0" tIns="0" rIns="0" bIns="0" rtlCol="0">
            <a:spAutoFit/>
          </a:bodyPr>
          <a:lstStyle/>
          <a:p>
            <a:pPr marL="655955">
              <a:lnSpc>
                <a:spcPct val="100000"/>
              </a:lnSpc>
            </a:pPr>
            <a:r>
              <a:rPr lang="en-GB" sz="700" b="1">
                <a:solidFill>
                  <a:srgbClr val="FFFFFF"/>
                </a:solidFill>
                <a:latin typeface="Trebuchet MS"/>
                <a:cs typeface="Trebuchet MS"/>
              </a:rPr>
              <a:t>Surgical interventions</a:t>
            </a:r>
          </a:p>
        </p:txBody>
      </p:sp>
      <p:sp>
        <p:nvSpPr>
          <p:cNvPr id="142" name="object 142"/>
          <p:cNvSpPr txBox="1"/>
          <p:nvPr/>
        </p:nvSpPr>
        <p:spPr>
          <a:xfrm>
            <a:off x="8415588" y="10472160"/>
            <a:ext cx="7004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GB" sz="700" b="1">
                <a:solidFill>
                  <a:srgbClr val="231F20"/>
                </a:solidFill>
                <a:latin typeface="Trebuchet MS"/>
                <a:cs typeface="Trebuchet MS"/>
              </a:rPr>
              <a:t>Bakri balloon</a:t>
            </a:r>
            <a:r>
              <a:rPr lang="en-GB" sz="600" b="1" baseline="34722">
                <a:solidFill>
                  <a:srgbClr val="231F20"/>
                </a:solidFill>
                <a:latin typeface="Trebuchet MS"/>
                <a:cs typeface="Trebuchet MS"/>
              </a:rPr>
              <a:t>®</a:t>
            </a:r>
          </a:p>
        </p:txBody>
      </p:sp>
      <p:sp>
        <p:nvSpPr>
          <p:cNvPr id="143" name="object 143"/>
          <p:cNvSpPr txBox="1"/>
          <p:nvPr/>
        </p:nvSpPr>
        <p:spPr>
          <a:xfrm>
            <a:off x="9666344" y="10472160"/>
            <a:ext cx="5816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GB" sz="700" b="1">
                <a:solidFill>
                  <a:srgbClr val="231F20"/>
                </a:solidFill>
                <a:latin typeface="Trebuchet MS"/>
                <a:cs typeface="Trebuchet MS"/>
              </a:rPr>
              <a:t>CELOX PPH</a:t>
            </a:r>
            <a:r>
              <a:rPr lang="en-GB" sz="600" b="1" baseline="34722">
                <a:solidFill>
                  <a:srgbClr val="231F20"/>
                </a:solidFill>
                <a:latin typeface="Trebuchet MS"/>
                <a:cs typeface="Trebuchet MS"/>
              </a:rPr>
              <a:t>®</a:t>
            </a:r>
          </a:p>
        </p:txBody>
      </p:sp>
      <p:sp>
        <p:nvSpPr>
          <p:cNvPr id="144" name="object 144"/>
          <p:cNvSpPr txBox="1"/>
          <p:nvPr/>
        </p:nvSpPr>
        <p:spPr>
          <a:xfrm>
            <a:off x="10799364" y="10472160"/>
            <a:ext cx="3448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GB" sz="700" b="1">
                <a:solidFill>
                  <a:srgbClr val="231F20"/>
                </a:solidFill>
                <a:latin typeface="Trebuchet MS"/>
                <a:cs typeface="Trebuchet MS"/>
              </a:rPr>
              <a:t>JADA</a:t>
            </a:r>
            <a:r>
              <a:rPr lang="en-GB" sz="600" b="1" baseline="34722">
                <a:solidFill>
                  <a:srgbClr val="231F20"/>
                </a:solidFill>
                <a:latin typeface="Trebuchet MS"/>
                <a:cs typeface="Trebuchet MS"/>
              </a:rPr>
              <a:t>®</a:t>
            </a:r>
          </a:p>
        </p:txBody>
      </p:sp>
      <p:sp>
        <p:nvSpPr>
          <p:cNvPr id="145" name="object 145"/>
          <p:cNvSpPr txBox="1"/>
          <p:nvPr/>
        </p:nvSpPr>
        <p:spPr>
          <a:xfrm>
            <a:off x="8288667" y="8978734"/>
            <a:ext cx="3129280" cy="113030"/>
          </a:xfrm>
          <a:prstGeom prst="rect">
            <a:avLst/>
          </a:prstGeom>
          <a:solidFill>
            <a:srgbClr val="00B0D8"/>
          </a:solidFill>
        </p:spPr>
        <p:txBody>
          <a:bodyPr vert="horz" wrap="square" lIns="0" tIns="0" rIns="0" bIns="0" rtlCol="0">
            <a:spAutoFit/>
          </a:bodyPr>
          <a:lstStyle/>
          <a:p>
            <a:pPr marL="315595">
              <a:lnSpc>
                <a:spcPts val="815"/>
              </a:lnSpc>
            </a:pPr>
            <a:r>
              <a:rPr lang="en-GB" sz="700" b="1">
                <a:solidFill>
                  <a:srgbClr val="FFFFFF"/>
                </a:solidFill>
                <a:latin typeface="Trebuchet MS"/>
                <a:cs typeface="Trebuchet MS"/>
              </a:rPr>
              <a:t>Pressure, vacuum, and haemostatic intrauterine devices</a:t>
            </a:r>
          </a:p>
        </p:txBody>
      </p:sp>
      <p:sp>
        <p:nvSpPr>
          <p:cNvPr id="146" name="object 146"/>
          <p:cNvSpPr txBox="1"/>
          <p:nvPr/>
        </p:nvSpPr>
        <p:spPr>
          <a:xfrm>
            <a:off x="15012060" y="7899404"/>
            <a:ext cx="134620" cy="92964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GB" sz="750">
                <a:solidFill>
                  <a:srgbClr val="231F20"/>
                </a:solidFill>
                <a:latin typeface="Trebuchet MS"/>
                <a:cs typeface="Trebuchet MS"/>
              </a:rPr>
              <a:t>© Porodnice.cz 2025</a:t>
            </a:r>
          </a:p>
        </p:txBody>
      </p:sp>
      <p:sp>
        <p:nvSpPr>
          <p:cNvPr id="147" name="object 147"/>
          <p:cNvSpPr txBox="1"/>
          <p:nvPr/>
        </p:nvSpPr>
        <p:spPr>
          <a:xfrm>
            <a:off x="4112571" y="7930043"/>
            <a:ext cx="1089660" cy="5372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800" b="1">
                <a:solidFill>
                  <a:srgbClr val="231F20"/>
                </a:solidFill>
                <a:latin typeface="Trebuchet MS"/>
                <a:cs typeface="Trebuchet MS"/>
              </a:rPr>
              <a:t>DIC: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PLT, APTT, PT,</a:t>
            </a:r>
          </a:p>
          <a:p>
            <a:pPr marL="12700" marR="5080">
              <a:lnSpc>
                <a:spcPct val="104900"/>
              </a:lnSpc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fibrinogen, D-dimers, antithrombin</a:t>
            </a:r>
          </a:p>
        </p:txBody>
      </p:sp>
      <p:sp>
        <p:nvSpPr>
          <p:cNvPr id="148" name="object 148"/>
          <p:cNvSpPr txBox="1"/>
          <p:nvPr/>
        </p:nvSpPr>
        <p:spPr>
          <a:xfrm>
            <a:off x="5399350" y="7917470"/>
            <a:ext cx="1712595" cy="793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800" b="1">
                <a:solidFill>
                  <a:srgbClr val="231F20"/>
                </a:solidFill>
                <a:latin typeface="Trebuchet MS"/>
                <a:cs typeface="Trebuchet MS"/>
              </a:rPr>
              <a:t>Step 1</a:t>
            </a:r>
          </a:p>
          <a:p>
            <a:pPr marL="128270" indent="-115570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128270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DIC diagnosis</a:t>
            </a:r>
          </a:p>
          <a:p>
            <a:pPr marL="128270" indent="-11557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128270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Identifying the cause</a:t>
            </a:r>
          </a:p>
          <a:p>
            <a:pPr marL="127635" marR="5080" indent="-115570">
              <a:lnSpc>
                <a:spcPct val="104900"/>
              </a:lnSpc>
              <a:buAutoNum type="arabicPeriod"/>
              <a:tabLst>
                <a:tab pos="13398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Substitution of coagulation factors and inhibitors </a:t>
            </a:r>
            <a:r>
              <a:rPr lang="en-GB" sz="800" i="1">
                <a:solidFill>
                  <a:srgbClr val="231F20"/>
                </a:solidFill>
                <a:latin typeface="Trebuchet MS"/>
                <a:cs typeface="Trebuchet MS"/>
              </a:rPr>
              <a:t>(plasma, antithrombin, fibrinogen)</a:t>
            </a:r>
          </a:p>
        </p:txBody>
      </p:sp>
      <p:sp>
        <p:nvSpPr>
          <p:cNvPr id="149" name="object 149"/>
          <p:cNvSpPr txBox="1"/>
          <p:nvPr/>
        </p:nvSpPr>
        <p:spPr>
          <a:xfrm>
            <a:off x="7568027" y="7917470"/>
            <a:ext cx="1220470" cy="7304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750" b="1" dirty="0">
                <a:solidFill>
                  <a:srgbClr val="231F20"/>
                </a:solidFill>
                <a:latin typeface="Trebuchet MS"/>
                <a:cs typeface="Trebuchet MS"/>
              </a:rPr>
              <a:t>Step 2</a:t>
            </a:r>
          </a:p>
          <a:p>
            <a:pPr marL="135255" marR="5080" indent="-123189">
              <a:lnSpc>
                <a:spcPct val="104900"/>
              </a:lnSpc>
            </a:pPr>
            <a:r>
              <a:rPr lang="en-GB" sz="750" dirty="0">
                <a:solidFill>
                  <a:srgbClr val="231F20"/>
                </a:solidFill>
                <a:latin typeface="Trebuchet MS"/>
                <a:cs typeface="Trebuchet MS"/>
              </a:rPr>
              <a:t>1. If stabilised, consider anticoagulant prophylaxis; if the condition persists, consult a haematologist.</a:t>
            </a:r>
          </a:p>
        </p:txBody>
      </p:sp>
      <p:sp>
        <p:nvSpPr>
          <p:cNvPr id="150" name="object 150"/>
          <p:cNvSpPr txBox="1"/>
          <p:nvPr/>
        </p:nvSpPr>
        <p:spPr>
          <a:xfrm>
            <a:off x="894509" y="1304307"/>
            <a:ext cx="2720340" cy="685101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234"/>
              </a:spcBef>
            </a:pPr>
            <a:r>
              <a:rPr lang="en-GB" sz="850" b="1">
                <a:solidFill>
                  <a:srgbClr val="231F20"/>
                </a:solidFill>
                <a:latin typeface="Trebuchet MS"/>
                <a:cs typeface="Trebuchet MS"/>
              </a:rPr>
              <a:t>Estimated blood loss:</a:t>
            </a:r>
          </a:p>
          <a:p>
            <a:pPr marL="133350" indent="-81915">
              <a:lnSpc>
                <a:spcPct val="100000"/>
              </a:lnSpc>
              <a:spcBef>
                <a:spcPts val="135"/>
              </a:spcBef>
              <a:buChar char="•"/>
              <a:tabLst>
                <a:tab pos="133350" algn="l"/>
              </a:tabLst>
            </a:pPr>
            <a:r>
              <a:rPr lang="en-GB" sz="800" b="1">
                <a:solidFill>
                  <a:srgbClr val="231F20"/>
                </a:solidFill>
                <a:latin typeface="Trebuchet MS"/>
                <a:cs typeface="Trebuchet MS"/>
              </a:rPr>
              <a:t>less severe: </a:t>
            </a: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500 - 1000 ml</a:t>
            </a:r>
          </a:p>
          <a:p>
            <a:pPr marL="133350" indent="-81915">
              <a:lnSpc>
                <a:spcPct val="100000"/>
              </a:lnSpc>
              <a:spcBef>
                <a:spcPts val="145"/>
              </a:spcBef>
              <a:buChar char="•"/>
              <a:tabLst>
                <a:tab pos="133350" algn="l"/>
                <a:tab pos="998855" algn="l"/>
              </a:tabLst>
            </a:pPr>
            <a:r>
              <a:rPr lang="en-GB" sz="800" b="1">
                <a:solidFill>
                  <a:srgbClr val="231F20"/>
                </a:solidFill>
                <a:latin typeface="Trebuchet MS"/>
                <a:cs typeface="Trebuchet MS"/>
              </a:rPr>
              <a:t>severe: </a:t>
            </a: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over 1000 ml</a:t>
            </a:r>
          </a:p>
          <a:p>
            <a:pPr marL="132715" marR="43180" indent="-81915">
              <a:lnSpc>
                <a:spcPct val="104900"/>
              </a:lnSpc>
              <a:spcBef>
                <a:spcPts val="100"/>
              </a:spcBef>
              <a:buChar char="•"/>
              <a:tabLst>
                <a:tab pos="140335" algn="l"/>
              </a:tabLst>
            </a:pPr>
            <a:r>
              <a:rPr lang="en-GB" sz="800" b="1">
                <a:solidFill>
                  <a:srgbClr val="231F20"/>
                </a:solidFill>
                <a:latin typeface="Trebuchet MS"/>
                <a:cs typeface="Trebuchet MS"/>
              </a:rPr>
              <a:t>peripartum life-threatening bleeding: </a:t>
            </a: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rapidly increasing blood loss, clinically estimated above 1500 ml, or any blood loss associated with the development of clinical and/or laboratory signs of shock/tissue hypoperfusion</a:t>
            </a:r>
          </a:p>
          <a:p>
            <a:pPr marL="50800" marR="299720">
              <a:lnSpc>
                <a:spcPct val="104700"/>
              </a:lnSpc>
              <a:spcBef>
                <a:spcPts val="305"/>
              </a:spcBef>
            </a:pPr>
            <a:r>
              <a:rPr lang="en-GB" sz="850" b="1">
                <a:solidFill>
                  <a:srgbClr val="231F20"/>
                </a:solidFill>
                <a:latin typeface="Trebuchet MS"/>
                <a:cs typeface="Trebuchet MS"/>
              </a:rPr>
              <a:t>Organisation of provided care according to estimated blood loss:</a:t>
            </a:r>
          </a:p>
          <a:p>
            <a:pPr marL="133350" indent="-81915">
              <a:lnSpc>
                <a:spcPct val="100000"/>
              </a:lnSpc>
              <a:spcBef>
                <a:spcPts val="135"/>
              </a:spcBef>
              <a:buChar char="•"/>
              <a:tabLst>
                <a:tab pos="133350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less severe blood loss</a:t>
            </a:r>
          </a:p>
          <a:p>
            <a:pPr marL="140335">
              <a:lnSpc>
                <a:spcPct val="100000"/>
              </a:lnSpc>
              <a:spcBef>
                <a:spcPts val="45"/>
              </a:spcBef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= </a:t>
            </a:r>
            <a:r>
              <a:rPr lang="en-GB" sz="800" b="1">
                <a:solidFill>
                  <a:srgbClr val="231F20"/>
                </a:solidFill>
                <a:latin typeface="Trebuchet MS"/>
                <a:cs typeface="Trebuchet MS"/>
              </a:rPr>
              <a:t>always an obstetrician is called</a:t>
            </a:r>
          </a:p>
          <a:p>
            <a:pPr marL="133350" indent="-81915">
              <a:lnSpc>
                <a:spcPct val="100000"/>
              </a:lnSpc>
              <a:spcBef>
                <a:spcPts val="145"/>
              </a:spcBef>
              <a:buChar char="•"/>
              <a:tabLst>
                <a:tab pos="133350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severe blood loss</a:t>
            </a:r>
          </a:p>
          <a:p>
            <a:pPr marL="140335">
              <a:lnSpc>
                <a:spcPct val="100000"/>
              </a:lnSpc>
              <a:spcBef>
                <a:spcPts val="50"/>
              </a:spcBef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= </a:t>
            </a:r>
            <a:r>
              <a:rPr lang="en-GB" sz="800" b="1">
                <a:solidFill>
                  <a:srgbClr val="231F20"/>
                </a:solidFill>
                <a:latin typeface="Trebuchet MS"/>
                <a:cs typeface="Trebuchet MS"/>
              </a:rPr>
              <a:t>always an anaesthetist is called as well</a:t>
            </a:r>
          </a:p>
          <a:p>
            <a:pPr marL="134620" indent="-81915">
              <a:lnSpc>
                <a:spcPct val="100000"/>
              </a:lnSpc>
              <a:spcBef>
                <a:spcPts val="145"/>
              </a:spcBef>
              <a:buChar char="•"/>
              <a:tabLst>
                <a:tab pos="134620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peripartum life-threatening bleeding</a:t>
            </a:r>
          </a:p>
          <a:p>
            <a:pPr marL="135890">
              <a:lnSpc>
                <a:spcPct val="100000"/>
              </a:lnSpc>
              <a:spcBef>
                <a:spcPts val="45"/>
              </a:spcBef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= </a:t>
            </a:r>
            <a:r>
              <a:rPr lang="en-GB" sz="800" b="1">
                <a:solidFill>
                  <a:srgbClr val="231F20"/>
                </a:solidFill>
                <a:latin typeface="Trebuchet MS"/>
                <a:cs typeface="Trebuchet MS"/>
              </a:rPr>
              <a:t>always a multidisciplinary crisis team is activated</a:t>
            </a:r>
          </a:p>
          <a:p>
            <a:pPr marL="50800">
              <a:lnSpc>
                <a:spcPct val="100000"/>
              </a:lnSpc>
              <a:spcBef>
                <a:spcPts val="355"/>
              </a:spcBef>
            </a:pPr>
            <a:r>
              <a:rPr lang="en-GB" sz="850" b="1">
                <a:solidFill>
                  <a:srgbClr val="231F20"/>
                </a:solidFill>
                <a:latin typeface="Trebuchet MS"/>
                <a:cs typeface="Trebuchet MS"/>
              </a:rPr>
              <a:t>Identification of the bleeding source:</a:t>
            </a:r>
          </a:p>
          <a:p>
            <a:pPr marL="168275" indent="-117475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827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palpation/bimanual examination</a:t>
            </a:r>
          </a:p>
          <a:p>
            <a:pPr marL="168275" indent="-11747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16827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speculum examination</a:t>
            </a:r>
          </a:p>
          <a:p>
            <a:pPr marL="168275" indent="-117475">
              <a:lnSpc>
                <a:spcPct val="100000"/>
              </a:lnSpc>
              <a:spcBef>
                <a:spcPts val="150"/>
              </a:spcBef>
              <a:buAutoNum type="arabicPeriod"/>
              <a:tabLst>
                <a:tab pos="16827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ultrasound examination</a:t>
            </a:r>
          </a:p>
          <a:p>
            <a:pPr marL="50800">
              <a:lnSpc>
                <a:spcPct val="100000"/>
              </a:lnSpc>
              <a:spcBef>
                <a:spcPts val="355"/>
              </a:spcBef>
            </a:pPr>
            <a:r>
              <a:rPr lang="en-GB" sz="850" b="1">
                <a:solidFill>
                  <a:srgbClr val="231F20"/>
                </a:solidFill>
                <a:latin typeface="Trebuchet MS"/>
                <a:cs typeface="Trebuchet MS"/>
              </a:rPr>
              <a:t>Further procedures:</a:t>
            </a:r>
          </a:p>
          <a:p>
            <a:pPr marL="168275" lvl="1" indent="-117475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827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assessment and securing of vital functions</a:t>
            </a:r>
          </a:p>
          <a:p>
            <a:pPr marL="168275" lvl="1" indent="-11747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16827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initiation of monitoring of vital functions</a:t>
            </a:r>
          </a:p>
          <a:p>
            <a:pPr marL="168275" lvl="1" indent="-11747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16827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initiation of oxygen therapy</a:t>
            </a:r>
          </a:p>
          <a:p>
            <a:pPr marL="168275" lvl="1" indent="-11747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16827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securing/checking vascular access</a:t>
            </a:r>
          </a:p>
          <a:p>
            <a:pPr marL="168275" lvl="1" indent="-11747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16827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initiation of fluid replacement/fluid resuscitation</a:t>
            </a:r>
          </a:p>
          <a:p>
            <a:pPr marL="168275" lvl="1" indent="-11747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16827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catheterisation of the bladder</a:t>
            </a:r>
          </a:p>
          <a:p>
            <a:pPr marL="168275" lvl="1" indent="-117475">
              <a:lnSpc>
                <a:spcPct val="100000"/>
              </a:lnSpc>
              <a:spcBef>
                <a:spcPts val="150"/>
              </a:spcBef>
              <a:buAutoNum type="arabicPeriod"/>
              <a:tabLst>
                <a:tab pos="16827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consideration of the following procedures:</a:t>
            </a:r>
          </a:p>
          <a:p>
            <a:pPr marL="357505" lvl="2" indent="-64135">
              <a:lnSpc>
                <a:spcPct val="100000"/>
              </a:lnSpc>
              <a:spcBef>
                <a:spcPts val="145"/>
              </a:spcBef>
              <a:buChar char="-"/>
              <a:tabLst>
                <a:tab pos="35750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uterine massage</a:t>
            </a:r>
          </a:p>
          <a:p>
            <a:pPr marL="357505" lvl="2" indent="-64135">
              <a:lnSpc>
                <a:spcPct val="100000"/>
              </a:lnSpc>
              <a:spcBef>
                <a:spcPts val="145"/>
              </a:spcBef>
              <a:buChar char="-"/>
              <a:tabLst>
                <a:tab pos="35750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bimanual uterine compression</a:t>
            </a:r>
          </a:p>
          <a:p>
            <a:pPr marL="357505" lvl="2" indent="-64135">
              <a:lnSpc>
                <a:spcPct val="100000"/>
              </a:lnSpc>
              <a:spcBef>
                <a:spcPts val="145"/>
              </a:spcBef>
              <a:buChar char="-"/>
              <a:tabLst>
                <a:tab pos="35750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external aortic compression</a:t>
            </a:r>
          </a:p>
          <a:p>
            <a:pPr marL="50800">
              <a:lnSpc>
                <a:spcPct val="100000"/>
              </a:lnSpc>
              <a:spcBef>
                <a:spcPts val="355"/>
              </a:spcBef>
            </a:pPr>
            <a:r>
              <a:rPr lang="en-GB" sz="850" b="1">
                <a:solidFill>
                  <a:srgbClr val="231F20"/>
                </a:solidFill>
                <a:latin typeface="Trebuchet MS"/>
                <a:cs typeface="Trebuchet MS"/>
              </a:rPr>
              <a:t>Recommended initial laboratory tests:</a:t>
            </a:r>
          </a:p>
          <a:p>
            <a:pPr marL="168275" indent="-117475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827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complete blood count</a:t>
            </a:r>
          </a:p>
          <a:p>
            <a:pPr marL="168275" indent="-11747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16827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coagulation tests </a:t>
            </a:r>
            <a:r>
              <a:rPr lang="en-GB" sz="800" i="1">
                <a:solidFill>
                  <a:srgbClr val="231F20"/>
                </a:solidFill>
                <a:latin typeface="Trebuchet MS"/>
                <a:cs typeface="Trebuchet MS"/>
              </a:rPr>
              <a:t>(aPTT, PT, antithrombin)</a:t>
            </a:r>
          </a:p>
          <a:p>
            <a:pPr marL="168275" indent="-11747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16827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fibrinogen level</a:t>
            </a:r>
          </a:p>
          <a:p>
            <a:pPr marL="167640" marR="488315" indent="-117475" algn="just">
              <a:lnSpc>
                <a:spcPct val="115199"/>
              </a:lnSpc>
              <a:buAutoNum type="arabicPeriod"/>
              <a:tabLst>
                <a:tab pos="168910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pretransfusion testing </a:t>
            </a:r>
            <a:r>
              <a:rPr lang="en-GB" sz="800" i="1">
                <a:solidFill>
                  <a:srgbClr val="231F20"/>
                </a:solidFill>
                <a:latin typeface="Trebuchet MS"/>
                <a:cs typeface="Trebuchet MS"/>
              </a:rPr>
              <a:t>(blood group, screening for irregular erythrocyte antibodies, compatibility test)</a:t>
            </a:r>
          </a:p>
          <a:p>
            <a:pPr marL="168275" indent="-117475" algn="just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16827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consider viscoelastic testing</a:t>
            </a:r>
          </a:p>
          <a:p>
            <a:pPr marL="50800" algn="just">
              <a:lnSpc>
                <a:spcPct val="100000"/>
              </a:lnSpc>
              <a:spcBef>
                <a:spcPts val="355"/>
              </a:spcBef>
            </a:pPr>
            <a:r>
              <a:rPr lang="en-GB" sz="850" b="1">
                <a:solidFill>
                  <a:srgbClr val="231F20"/>
                </a:solidFill>
                <a:latin typeface="Trebuchet MS"/>
                <a:cs typeface="Trebuchet MS"/>
              </a:rPr>
              <a:t>Initial transfusion product requirements:</a:t>
            </a:r>
          </a:p>
          <a:p>
            <a:pPr marL="163195" marR="467995" lvl="1" indent="-113030">
              <a:lnSpc>
                <a:spcPct val="104900"/>
              </a:lnSpc>
              <a:spcBef>
                <a:spcPts val="90"/>
              </a:spcBef>
              <a:buAutoNum type="arabicPeriod"/>
              <a:tabLst>
                <a:tab pos="16700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plasma </a:t>
            </a:r>
            <a:r>
              <a:rPr lang="en-GB" sz="800" i="1">
                <a:solidFill>
                  <a:srgbClr val="231F20"/>
                </a:solidFill>
                <a:latin typeface="Trebuchet MS"/>
                <a:cs typeface="Trebuchet MS"/>
              </a:rPr>
              <a:t>(in the initial phase, ensuring the availability of at least 4 transfusion units)</a:t>
            </a:r>
          </a:p>
          <a:p>
            <a:pPr marL="140335" marR="337185" lvl="1" indent="-90170">
              <a:lnSpc>
                <a:spcPct val="104900"/>
              </a:lnSpc>
              <a:spcBef>
                <a:spcPts val="100"/>
              </a:spcBef>
              <a:buAutoNum type="arabicPeriod"/>
              <a:tabLst>
                <a:tab pos="140335" algn="l"/>
                <a:tab pos="163195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	erythrocytes </a:t>
            </a:r>
            <a:r>
              <a:rPr lang="en-GB" sz="800" i="1">
                <a:solidFill>
                  <a:srgbClr val="231F20"/>
                </a:solidFill>
                <a:latin typeface="Trebuchet MS"/>
                <a:cs typeface="Trebuchet MS"/>
              </a:rPr>
              <a:t>(in the initial phase, ensuring the availability of at least 4 transfusion units)</a:t>
            </a:r>
          </a:p>
          <a:p>
            <a:pPr marL="50800">
              <a:lnSpc>
                <a:spcPct val="100000"/>
              </a:lnSpc>
              <a:spcBef>
                <a:spcPts val="350"/>
              </a:spcBef>
            </a:pPr>
            <a:r>
              <a:rPr lang="en-GB" sz="850" b="1">
                <a:solidFill>
                  <a:srgbClr val="231F20"/>
                </a:solidFill>
                <a:latin typeface="Trebuchet MS"/>
                <a:cs typeface="Trebuchet MS"/>
              </a:rPr>
              <a:t>[1]Ensuring internal environment stability:[2]</a:t>
            </a:r>
          </a:p>
          <a:p>
            <a:pPr marL="168910" lvl="2" indent="-117475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168910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acid-base balance</a:t>
            </a:r>
          </a:p>
          <a:p>
            <a:pPr marL="168910" lvl="2" indent="-11747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168910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temperature</a:t>
            </a:r>
          </a:p>
          <a:p>
            <a:pPr marL="168910" lvl="2" indent="-11747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168910" algn="l"/>
              </a:tabLst>
            </a:pP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ionized calcium level (Ca</a:t>
            </a:r>
            <a:r>
              <a:rPr lang="en-GB" sz="675" baseline="37037">
                <a:solidFill>
                  <a:srgbClr val="231F20"/>
                </a:solidFill>
                <a:latin typeface="Trebuchet MS"/>
                <a:cs typeface="Trebuchet MS"/>
              </a:rPr>
              <a:t>2++</a:t>
            </a:r>
            <a:r>
              <a:rPr lang="en-GB" sz="800">
                <a:solidFill>
                  <a:srgbClr val="231F20"/>
                </a:solidFill>
                <a:latin typeface="Trebuchet MS"/>
                <a:cs typeface="Trebuchet MS"/>
              </a:rPr>
              <a:t>)</a:t>
            </a:r>
          </a:p>
        </p:txBody>
      </p:sp>
      <p:sp>
        <p:nvSpPr>
          <p:cNvPr id="151" name="object 151"/>
          <p:cNvSpPr txBox="1"/>
          <p:nvPr/>
        </p:nvSpPr>
        <p:spPr>
          <a:xfrm>
            <a:off x="10582469" y="1828285"/>
            <a:ext cx="2494280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2350" b="1">
                <a:solidFill>
                  <a:srgbClr val="ED1C24"/>
                </a:solidFill>
                <a:latin typeface="Calibri"/>
                <a:cs typeface="Calibri"/>
              </a:rPr>
              <a:t>O</a:t>
            </a:r>
            <a:r>
              <a:rPr lang="en-GB" sz="2350" b="1">
                <a:solidFill>
                  <a:srgbClr val="073770"/>
                </a:solidFill>
                <a:latin typeface="Calibri"/>
                <a:cs typeface="Calibri"/>
              </a:rPr>
              <a:t>bstetrics </a:t>
            </a:r>
            <a:r>
              <a:rPr lang="en-GB" sz="2350" b="1">
                <a:solidFill>
                  <a:srgbClr val="ED1C24"/>
                </a:solidFill>
                <a:latin typeface="Calibri"/>
                <a:cs typeface="Calibri"/>
              </a:rPr>
              <a:t>F</a:t>
            </a:r>
            <a:r>
              <a:rPr lang="en-GB" sz="2350" b="1">
                <a:solidFill>
                  <a:srgbClr val="073770"/>
                </a:solidFill>
                <a:latin typeface="Calibri"/>
                <a:cs typeface="Calibri"/>
              </a:rPr>
              <a:t>orum.cz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13070208" y="7332841"/>
            <a:ext cx="974725" cy="14070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75565">
              <a:lnSpc>
                <a:spcPts val="950"/>
              </a:lnSpc>
              <a:spcBef>
                <a:spcPts val="130"/>
              </a:spcBef>
            </a:pPr>
            <a:r>
              <a:rPr lang="en-GB" sz="700" dirty="0">
                <a:solidFill>
                  <a:srgbClr val="231F20"/>
                </a:solidFill>
                <a:latin typeface="Gill Sans MT"/>
                <a:cs typeface="Gill Sans MT"/>
              </a:rPr>
              <a:t>Administration of </a:t>
            </a:r>
            <a:r>
              <a:rPr lang="en-GB" sz="700" dirty="0" err="1">
                <a:solidFill>
                  <a:srgbClr val="231F20"/>
                </a:solidFill>
                <a:latin typeface="Gill Sans MT"/>
                <a:cs typeface="Gill Sans MT"/>
              </a:rPr>
              <a:t>rFVIIa</a:t>
            </a:r>
            <a:r>
              <a:rPr lang="en-GB" sz="700" dirty="0">
                <a:solidFill>
                  <a:srgbClr val="231F20"/>
                </a:solidFill>
                <a:latin typeface="Gill Sans MT"/>
                <a:cs typeface="Gill Sans MT"/>
              </a:rPr>
              <a:t> is indicated for the treatment of severe postpartum haemorrhage when uterotonics are insufficient to achieve haemostasis—according to the relevant protocol.</a:t>
            </a:r>
          </a:p>
          <a:p>
            <a:pPr>
              <a:lnSpc>
                <a:spcPts val="915"/>
              </a:lnSpc>
            </a:pPr>
            <a:r>
              <a:rPr lang="en-GB" sz="700" b="1" dirty="0">
                <a:solidFill>
                  <a:srgbClr val="231F20"/>
                </a:solidFill>
                <a:latin typeface="Gill Sans MT"/>
                <a:cs typeface="Gill Sans MT"/>
              </a:rPr>
              <a:t>Initial dose: </a:t>
            </a:r>
            <a:r>
              <a:rPr lang="en-GB" sz="700" dirty="0">
                <a:solidFill>
                  <a:srgbClr val="231F20"/>
                </a:solidFill>
                <a:latin typeface="Gill Sans MT"/>
                <a:cs typeface="Gill Sans MT"/>
              </a:rPr>
              <a:t>90 µg/kg</a:t>
            </a:r>
          </a:p>
        </p:txBody>
      </p:sp>
      <p:sp>
        <p:nvSpPr>
          <p:cNvPr id="153" name="object 153"/>
          <p:cNvSpPr txBox="1"/>
          <p:nvPr/>
        </p:nvSpPr>
        <p:spPr>
          <a:xfrm>
            <a:off x="12205389" y="2497249"/>
            <a:ext cx="2524760" cy="20789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90"/>
              </a:spcBef>
            </a:pPr>
            <a:r>
              <a:rPr lang="en-GB" sz="750" dirty="0">
                <a:solidFill>
                  <a:srgbClr val="231F20"/>
                </a:solidFill>
                <a:latin typeface="Trebuchet MS"/>
                <a:cs typeface="Trebuchet MS"/>
              </a:rPr>
              <a:t>Hysterectomy in a woman of reproductive age is a serious act that significantly affects her future life. We approach hysterectomy with great caution and on an individual basis.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GB" sz="750" dirty="0">
                <a:solidFill>
                  <a:srgbClr val="231F20"/>
                </a:solidFill>
                <a:latin typeface="Trebuchet MS"/>
                <a:cs typeface="Trebuchet MS"/>
              </a:rPr>
              <a:t>Performing a hysterectomy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GB" sz="750" b="1" dirty="0">
                <a:solidFill>
                  <a:srgbClr val="231F20"/>
                </a:solidFill>
                <a:latin typeface="Trebuchet MS"/>
                <a:cs typeface="Trebuchet MS"/>
              </a:rPr>
              <a:t>Indications for hysterectomy</a:t>
            </a:r>
            <a:r>
              <a:rPr lang="en-GB" sz="750" dirty="0">
                <a:solidFill>
                  <a:srgbClr val="231F20"/>
                </a:solidFill>
                <a:latin typeface="Trebuchet MS"/>
                <a:cs typeface="Trebuchet MS"/>
              </a:rPr>
              <a:t>:</a:t>
            </a:r>
          </a:p>
          <a:p>
            <a:pPr marL="93980" marR="403860" indent="-81915">
              <a:lnSpc>
                <a:spcPct val="104900"/>
              </a:lnSpc>
              <a:buChar char="•"/>
              <a:tabLst>
                <a:tab pos="105410" algn="l"/>
              </a:tabLst>
            </a:pPr>
            <a:r>
              <a:rPr lang="en-GB" sz="750" dirty="0">
                <a:solidFill>
                  <a:srgbClr val="231F20"/>
                </a:solidFill>
                <a:latin typeface="Trebuchet MS"/>
                <a:cs typeface="Trebuchet MS"/>
              </a:rPr>
              <a:t>continued uterine bleeding despite the failure of previous steps and exhaustion of all available options (pharmacological and surgical)</a:t>
            </a:r>
          </a:p>
          <a:p>
            <a:pPr marL="93980" marR="135255" indent="-81915">
              <a:lnSpc>
                <a:spcPct val="104900"/>
              </a:lnSpc>
              <a:buChar char="•"/>
              <a:tabLst>
                <a:tab pos="105410" algn="l"/>
              </a:tabLst>
            </a:pPr>
            <a:r>
              <a:rPr lang="en-GB" sz="750" dirty="0">
                <a:solidFill>
                  <a:srgbClr val="231F20"/>
                </a:solidFill>
                <a:latin typeface="Trebuchet MS"/>
                <a:cs typeface="Trebuchet MS"/>
              </a:rPr>
              <a:t>placenta accreta spectrum, when the clinical findings do not allow for a conservative surgical approach</a:t>
            </a:r>
          </a:p>
          <a:p>
            <a:pPr marL="94615" indent="-81915">
              <a:lnSpc>
                <a:spcPct val="100000"/>
              </a:lnSpc>
              <a:spcBef>
                <a:spcPts val="45"/>
              </a:spcBef>
              <a:buChar char="•"/>
              <a:tabLst>
                <a:tab pos="94615" algn="l"/>
              </a:tabLst>
            </a:pPr>
            <a:r>
              <a:rPr lang="en-GB" sz="750" dirty="0">
                <a:solidFill>
                  <a:srgbClr val="231F20"/>
                </a:solidFill>
                <a:latin typeface="Trebuchet MS"/>
                <a:cs typeface="Trebuchet MS"/>
              </a:rPr>
              <a:t>devastating uterine injury</a:t>
            </a:r>
          </a:p>
          <a:p>
            <a:pPr marL="94615" indent="-81915">
              <a:lnSpc>
                <a:spcPct val="100000"/>
              </a:lnSpc>
              <a:spcBef>
                <a:spcPts val="45"/>
              </a:spcBef>
              <a:buChar char="•"/>
              <a:tabLst>
                <a:tab pos="94615" algn="l"/>
              </a:tabLst>
            </a:pPr>
            <a:r>
              <a:rPr lang="en-GB" sz="750" dirty="0">
                <a:solidFill>
                  <a:srgbClr val="231F20"/>
                </a:solidFill>
                <a:latin typeface="Trebuchet MS"/>
                <a:cs typeface="Trebuchet MS"/>
              </a:rPr>
              <a:t>uterus as the presumed source of sepsis</a:t>
            </a:r>
          </a:p>
          <a:p>
            <a:pPr marL="12700" marR="567690">
              <a:lnSpc>
                <a:spcPct val="104900"/>
              </a:lnSpc>
              <a:spcBef>
                <a:spcPts val="200"/>
              </a:spcBef>
            </a:pPr>
            <a:r>
              <a:rPr lang="en-GB" sz="750" dirty="0">
                <a:solidFill>
                  <a:srgbClr val="231F20"/>
                </a:solidFill>
                <a:latin typeface="Trebuchet MS"/>
                <a:cs typeface="Trebuchet MS"/>
              </a:rPr>
              <a:t>Surgical interventions are always performed under intravenous  antibiotic coverage.</a:t>
            </a:r>
          </a:p>
        </p:txBody>
      </p:sp>
      <p:sp>
        <p:nvSpPr>
          <p:cNvPr id="154" name="object 154"/>
          <p:cNvSpPr txBox="1"/>
          <p:nvPr/>
        </p:nvSpPr>
        <p:spPr>
          <a:xfrm>
            <a:off x="4130084" y="9520659"/>
            <a:ext cx="2283416" cy="27876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lang="en-GB" sz="800" b="1" dirty="0">
                <a:solidFill>
                  <a:srgbClr val="231F20"/>
                </a:solidFill>
                <a:latin typeface="Trebuchet MS"/>
                <a:cs typeface="Trebuchet MS"/>
              </a:rPr>
              <a:t>ABBREVIATIONS USED:</a:t>
            </a: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GB" sz="700" b="1" i="1" dirty="0">
                <a:solidFill>
                  <a:srgbClr val="231F20"/>
                </a:solidFill>
                <a:latin typeface="Gill Sans MT"/>
                <a:cs typeface="Gill Sans MT"/>
              </a:rPr>
              <a:t>PPH</a:t>
            </a:r>
            <a:r>
              <a:rPr lang="en-GB" sz="700" i="1" dirty="0">
                <a:solidFill>
                  <a:srgbClr val="231F20"/>
                </a:solidFill>
                <a:latin typeface="Trebuchet MS"/>
                <a:cs typeface="Trebuchet MS"/>
              </a:rPr>
              <a:t> – peripartum life-threatening haemorrhage</a:t>
            </a:r>
          </a:p>
        </p:txBody>
      </p:sp>
      <p:sp>
        <p:nvSpPr>
          <p:cNvPr id="155" name="object 155"/>
          <p:cNvSpPr txBox="1"/>
          <p:nvPr/>
        </p:nvSpPr>
        <p:spPr>
          <a:xfrm>
            <a:off x="4112571" y="9766000"/>
            <a:ext cx="2359616" cy="5245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835"/>
              </a:lnSpc>
              <a:spcBef>
                <a:spcPts val="90"/>
              </a:spcBef>
            </a:pPr>
            <a:r>
              <a:rPr lang="en-GB" sz="700" b="1" i="1" dirty="0" err="1">
                <a:solidFill>
                  <a:srgbClr val="231F20"/>
                </a:solidFill>
                <a:latin typeface="Gill Sans MT"/>
                <a:cs typeface="Gill Sans MT"/>
              </a:rPr>
              <a:t>aPTT</a:t>
            </a:r>
            <a:r>
              <a:rPr lang="en-GB" sz="700" i="1" dirty="0">
                <a:solidFill>
                  <a:srgbClr val="231F20"/>
                </a:solidFill>
                <a:latin typeface="Trebuchet MS"/>
                <a:cs typeface="Trebuchet MS"/>
              </a:rPr>
              <a:t> – activated partial thromboplastin time</a:t>
            </a:r>
          </a:p>
          <a:p>
            <a:pPr marL="12700">
              <a:lnSpc>
                <a:spcPts val="830"/>
              </a:lnSpc>
              <a:tabLst>
                <a:tab pos="306705" algn="l"/>
              </a:tabLst>
            </a:pPr>
            <a:r>
              <a:rPr lang="en-GB" sz="700" b="1" i="1" dirty="0">
                <a:solidFill>
                  <a:srgbClr val="231F20"/>
                </a:solidFill>
                <a:latin typeface="Gill Sans MT"/>
                <a:cs typeface="Gill Sans MT"/>
              </a:rPr>
              <a:t>PT</a:t>
            </a:r>
            <a:r>
              <a:rPr lang="en-GB" sz="700" i="1" dirty="0">
                <a:solidFill>
                  <a:srgbClr val="231F20"/>
                </a:solidFill>
                <a:latin typeface="Trebuchet MS"/>
                <a:cs typeface="Trebuchet MS"/>
              </a:rPr>
              <a:t> – prothrombin time</a:t>
            </a:r>
          </a:p>
          <a:p>
            <a:pPr marL="12700" marR="1908810" algn="just">
              <a:lnSpc>
                <a:spcPts val="830"/>
              </a:lnSpc>
              <a:spcBef>
                <a:spcPts val="30"/>
              </a:spcBef>
            </a:pPr>
            <a:r>
              <a:rPr lang="en-GB" sz="700" b="1" i="1" dirty="0">
                <a:solidFill>
                  <a:srgbClr val="231F20"/>
                </a:solidFill>
                <a:latin typeface="Gill Sans MT"/>
                <a:cs typeface="Gill Sans MT"/>
              </a:rPr>
              <a:t>ATB </a:t>
            </a:r>
          </a:p>
          <a:p>
            <a:pPr marL="12700" marR="1908810" algn="just">
              <a:lnSpc>
                <a:spcPts val="830"/>
              </a:lnSpc>
              <a:spcBef>
                <a:spcPts val="30"/>
              </a:spcBef>
            </a:pPr>
            <a:r>
              <a:rPr lang="en-GB" sz="700" b="1" i="1" dirty="0">
                <a:solidFill>
                  <a:srgbClr val="231F20"/>
                </a:solidFill>
                <a:latin typeface="Gill Sans MT"/>
                <a:cs typeface="Gill Sans MT"/>
              </a:rPr>
              <a:t>T.U. </a:t>
            </a:r>
          </a:p>
          <a:p>
            <a:pPr marL="12700" marR="1908810" algn="just">
              <a:lnSpc>
                <a:spcPts val="830"/>
              </a:lnSpc>
              <a:spcBef>
                <a:spcPts val="30"/>
              </a:spcBef>
            </a:pPr>
            <a:r>
              <a:rPr lang="en-GB" sz="700" b="1" i="1" dirty="0">
                <a:solidFill>
                  <a:srgbClr val="231F20"/>
                </a:solidFill>
                <a:latin typeface="Gill Sans MT"/>
                <a:cs typeface="Gill Sans MT"/>
              </a:rPr>
              <a:t>TP</a:t>
            </a:r>
          </a:p>
        </p:txBody>
      </p:sp>
      <p:sp>
        <p:nvSpPr>
          <p:cNvPr id="156" name="object 156"/>
          <p:cNvSpPr txBox="1"/>
          <p:nvPr/>
        </p:nvSpPr>
        <p:spPr>
          <a:xfrm>
            <a:off x="4424398" y="9984506"/>
            <a:ext cx="916940" cy="342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0010" indent="-67310">
              <a:lnSpc>
                <a:spcPts val="835"/>
              </a:lnSpc>
              <a:spcBef>
                <a:spcPts val="90"/>
              </a:spcBef>
              <a:buChar char="–"/>
              <a:tabLst>
                <a:tab pos="80010" algn="l"/>
              </a:tabLst>
            </a:pPr>
            <a:r>
              <a:rPr lang="en-GB" sz="700" i="1" dirty="0">
                <a:solidFill>
                  <a:srgbClr val="231F20"/>
                </a:solidFill>
                <a:latin typeface="Trebuchet MS"/>
                <a:cs typeface="Trebuchet MS"/>
              </a:rPr>
              <a:t>Antibiotics</a:t>
            </a:r>
          </a:p>
          <a:p>
            <a:pPr marL="80010" indent="-67310">
              <a:lnSpc>
                <a:spcPts val="830"/>
              </a:lnSpc>
              <a:buChar char="–"/>
              <a:tabLst>
                <a:tab pos="80010" algn="l"/>
              </a:tabLst>
            </a:pPr>
            <a:r>
              <a:rPr lang="en-GB" sz="700" i="1" dirty="0">
                <a:solidFill>
                  <a:srgbClr val="231F20"/>
                </a:solidFill>
                <a:latin typeface="Trebuchet MS"/>
                <a:cs typeface="Trebuchet MS"/>
              </a:rPr>
              <a:t>Transfusion unit</a:t>
            </a:r>
          </a:p>
          <a:p>
            <a:pPr marL="80010" indent="-67310">
              <a:lnSpc>
                <a:spcPts val="835"/>
              </a:lnSpc>
              <a:buChar char="–"/>
              <a:tabLst>
                <a:tab pos="80010" algn="l"/>
              </a:tabLst>
            </a:pPr>
            <a:r>
              <a:rPr lang="en-GB" sz="700" i="1" dirty="0">
                <a:solidFill>
                  <a:srgbClr val="231F20"/>
                </a:solidFill>
                <a:latin typeface="Trebuchet MS"/>
                <a:cs typeface="Trebuchet MS"/>
              </a:rPr>
              <a:t>Transfusion product</a:t>
            </a:r>
          </a:p>
        </p:txBody>
      </p:sp>
      <p:sp>
        <p:nvSpPr>
          <p:cNvPr id="157" name="object 157"/>
          <p:cNvSpPr txBox="1"/>
          <p:nvPr/>
        </p:nvSpPr>
        <p:spPr>
          <a:xfrm>
            <a:off x="4130084" y="10300984"/>
            <a:ext cx="186499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GB" sz="700" b="1" i="1">
                <a:solidFill>
                  <a:srgbClr val="231F20"/>
                </a:solidFill>
                <a:latin typeface="Gill Sans MT"/>
                <a:cs typeface="Gill Sans MT"/>
              </a:rPr>
              <a:t>rFVIIa</a:t>
            </a:r>
            <a:r>
              <a:rPr lang="en-GB" sz="700" i="1">
                <a:solidFill>
                  <a:srgbClr val="231F20"/>
                </a:solidFill>
                <a:latin typeface="Trebuchet MS"/>
                <a:cs typeface="Trebuchet MS"/>
              </a:rPr>
              <a:t> – recombinant activated factor VII</a:t>
            </a:r>
          </a:p>
        </p:txBody>
      </p:sp>
      <p:grpSp>
        <p:nvGrpSpPr>
          <p:cNvPr id="158" name="object 158"/>
          <p:cNvGrpSpPr/>
          <p:nvPr/>
        </p:nvGrpSpPr>
        <p:grpSpPr>
          <a:xfrm>
            <a:off x="3977788" y="622628"/>
            <a:ext cx="10924540" cy="8890635"/>
            <a:chOff x="3977788" y="622628"/>
            <a:chExt cx="10924540" cy="8890635"/>
          </a:xfrm>
        </p:grpSpPr>
        <p:pic>
          <p:nvPicPr>
            <p:cNvPr id="159" name="object 15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380504" y="622628"/>
              <a:ext cx="1521815" cy="1524748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3977788" y="9424871"/>
              <a:ext cx="3016885" cy="88265"/>
            </a:xfrm>
            <a:custGeom>
              <a:avLst/>
              <a:gdLst/>
              <a:ahLst/>
              <a:cxnLst/>
              <a:rect l="l" t="t" r="r" b="b"/>
              <a:pathLst>
                <a:path w="3016884" h="88265">
                  <a:moveTo>
                    <a:pt x="3016288" y="0"/>
                  </a:moveTo>
                  <a:lnTo>
                    <a:pt x="0" y="0"/>
                  </a:lnTo>
                  <a:lnTo>
                    <a:pt x="0" y="87909"/>
                  </a:lnTo>
                  <a:lnTo>
                    <a:pt x="3016288" y="87909"/>
                  </a:lnTo>
                  <a:lnTo>
                    <a:pt x="3016288" y="0"/>
                  </a:lnTo>
                  <a:close/>
                </a:path>
              </a:pathLst>
            </a:custGeom>
            <a:solidFill>
              <a:srgbClr val="BE1E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" name="object 161"/>
          <p:cNvSpPr txBox="1"/>
          <p:nvPr/>
        </p:nvSpPr>
        <p:spPr>
          <a:xfrm>
            <a:off x="5422358" y="8862312"/>
            <a:ext cx="1494155" cy="50334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750" b="1" dirty="0">
                <a:solidFill>
                  <a:srgbClr val="231F20"/>
                </a:solidFill>
                <a:latin typeface="Trebuchet MS"/>
                <a:cs typeface="Trebuchet MS"/>
              </a:rPr>
              <a:t>Step 1</a:t>
            </a:r>
          </a:p>
          <a:p>
            <a:pPr marL="133985" marR="109855" indent="-121920">
              <a:lnSpc>
                <a:spcPct val="104900"/>
              </a:lnSpc>
            </a:pPr>
            <a:r>
              <a:rPr lang="en-GB" sz="750" dirty="0">
                <a:solidFill>
                  <a:srgbClr val="231F20"/>
                </a:solidFill>
                <a:latin typeface="Trebuchet MS"/>
                <a:cs typeface="Trebuchet MS"/>
              </a:rPr>
              <a:t>1. Contact a haematologist for additional normalisation of</a:t>
            </a:r>
          </a:p>
          <a:p>
            <a:pPr marL="133985">
              <a:lnSpc>
                <a:spcPct val="100000"/>
              </a:lnSpc>
              <a:spcBef>
                <a:spcPts val="50"/>
              </a:spcBef>
            </a:pPr>
            <a:r>
              <a:rPr lang="en-GB" sz="750" dirty="0">
                <a:solidFill>
                  <a:srgbClr val="231F20"/>
                </a:solidFill>
                <a:latin typeface="Trebuchet MS"/>
                <a:cs typeface="Trebuchet MS"/>
              </a:rPr>
              <a:t>coagulation factor levels</a:t>
            </a:r>
          </a:p>
        </p:txBody>
      </p:sp>
      <p:grpSp>
        <p:nvGrpSpPr>
          <p:cNvPr id="162" name="object 162"/>
          <p:cNvGrpSpPr/>
          <p:nvPr/>
        </p:nvGrpSpPr>
        <p:grpSpPr>
          <a:xfrm>
            <a:off x="9264586" y="9210281"/>
            <a:ext cx="2148840" cy="1095375"/>
            <a:chOff x="9264586" y="9210281"/>
            <a:chExt cx="2148840" cy="1095375"/>
          </a:xfrm>
        </p:grpSpPr>
        <p:pic>
          <p:nvPicPr>
            <p:cNvPr id="163" name="object 16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0559097" y="9210281"/>
              <a:ext cx="853973" cy="1095336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264586" y="9270796"/>
              <a:ext cx="1294510" cy="332219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264586" y="9602101"/>
              <a:ext cx="1295260" cy="333146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264586" y="9934308"/>
              <a:ext cx="1294510" cy="332219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559097" y="9270784"/>
              <a:ext cx="83223" cy="995743"/>
            </a:xfrm>
            <a:prstGeom prst="rect">
              <a:avLst/>
            </a:prstGeom>
          </p:spPr>
        </p:pic>
      </p:grpSp>
      <p:sp>
        <p:nvSpPr>
          <p:cNvPr id="168" name="object 168"/>
          <p:cNvSpPr/>
          <p:nvPr/>
        </p:nvSpPr>
        <p:spPr>
          <a:xfrm>
            <a:off x="0" y="29850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5526498" y="29850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0" y="10990507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5526498" y="10990507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98500" y="3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98500" y="1109850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5418499" y="3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5418499" y="1109850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6" name="object 176"/>
          <p:cNvGrpSpPr/>
          <p:nvPr/>
        </p:nvGrpSpPr>
        <p:grpSpPr>
          <a:xfrm>
            <a:off x="7782299" y="0"/>
            <a:ext cx="152400" cy="171450"/>
            <a:chOff x="7782299" y="0"/>
            <a:chExt cx="152400" cy="171450"/>
          </a:xfrm>
        </p:grpSpPr>
        <p:sp>
          <p:nvSpPr>
            <p:cNvPr id="177" name="object 177"/>
            <p:cNvSpPr/>
            <p:nvPr/>
          </p:nvSpPr>
          <p:spPr>
            <a:xfrm>
              <a:off x="7794999" y="3175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7000" y="63500"/>
                  </a:moveTo>
                  <a:lnTo>
                    <a:pt x="122009" y="88214"/>
                  </a:lnTo>
                  <a:lnTo>
                    <a:pt x="108399" y="108399"/>
                  </a:lnTo>
                  <a:lnTo>
                    <a:pt x="88214" y="122009"/>
                  </a:lnTo>
                  <a:lnTo>
                    <a:pt x="63500" y="127000"/>
                  </a:lnTo>
                  <a:lnTo>
                    <a:pt x="38785" y="122009"/>
                  </a:lnTo>
                  <a:lnTo>
                    <a:pt x="18600" y="108399"/>
                  </a:lnTo>
                  <a:lnTo>
                    <a:pt x="4990" y="88214"/>
                  </a:lnTo>
                  <a:lnTo>
                    <a:pt x="0" y="63500"/>
                  </a:lnTo>
                  <a:lnTo>
                    <a:pt x="4990" y="38785"/>
                  </a:lnTo>
                  <a:lnTo>
                    <a:pt x="18600" y="18600"/>
                  </a:lnTo>
                  <a:lnTo>
                    <a:pt x="38785" y="4990"/>
                  </a:lnTo>
                  <a:lnTo>
                    <a:pt x="63500" y="0"/>
                  </a:lnTo>
                  <a:lnTo>
                    <a:pt x="88214" y="4990"/>
                  </a:lnTo>
                  <a:lnTo>
                    <a:pt x="108399" y="18600"/>
                  </a:lnTo>
                  <a:lnTo>
                    <a:pt x="122009" y="38785"/>
                  </a:lnTo>
                  <a:lnTo>
                    <a:pt x="127000" y="635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782299" y="95255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858499" y="19055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820399" y="5715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100"/>
                  </a:lnTo>
                  <a:lnTo>
                    <a:pt x="2993" y="52931"/>
                  </a:lnTo>
                  <a:lnTo>
                    <a:pt x="11158" y="65041"/>
                  </a:lnTo>
                  <a:lnTo>
                    <a:pt x="23268" y="73206"/>
                  </a:lnTo>
                  <a:lnTo>
                    <a:pt x="38100" y="76200"/>
                  </a:lnTo>
                  <a:lnTo>
                    <a:pt x="52931" y="73206"/>
                  </a:lnTo>
                  <a:lnTo>
                    <a:pt x="65041" y="65041"/>
                  </a:lnTo>
                  <a:lnTo>
                    <a:pt x="73206" y="52931"/>
                  </a:lnTo>
                  <a:lnTo>
                    <a:pt x="76200" y="38100"/>
                  </a:lnTo>
                  <a:lnTo>
                    <a:pt x="73206" y="23268"/>
                  </a:lnTo>
                  <a:lnTo>
                    <a:pt x="65041" y="11158"/>
                  </a:lnTo>
                  <a:lnTo>
                    <a:pt x="52931" y="2993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820399" y="95255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858499" y="57155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850555" y="0"/>
              <a:ext cx="15875" cy="114935"/>
            </a:xfrm>
            <a:custGeom>
              <a:avLst/>
              <a:gdLst/>
              <a:ahLst/>
              <a:cxnLst/>
              <a:rect l="l" t="t" r="r" b="b"/>
              <a:pathLst>
                <a:path w="15875" h="114935">
                  <a:moveTo>
                    <a:pt x="15875" y="0"/>
                  </a:moveTo>
                  <a:lnTo>
                    <a:pt x="0" y="0"/>
                  </a:lnTo>
                  <a:lnTo>
                    <a:pt x="0" y="114312"/>
                  </a:lnTo>
                  <a:lnTo>
                    <a:pt x="15875" y="114312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858499" y="0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114305"/>
                  </a:moveTo>
                  <a:lnTo>
                    <a:pt x="0" y="0"/>
                  </a:lnTo>
                </a:path>
                <a:path h="114300">
                  <a:moveTo>
                    <a:pt x="0" y="114305"/>
                  </a:moveTo>
                  <a:lnTo>
                    <a:pt x="0" y="0"/>
                  </a:lnTo>
                </a:path>
                <a:path h="114300">
                  <a:moveTo>
                    <a:pt x="0" y="1143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7782299" y="11117554"/>
            <a:ext cx="152400" cy="171450"/>
            <a:chOff x="7782299" y="11117554"/>
            <a:chExt cx="152400" cy="171450"/>
          </a:xfrm>
        </p:grpSpPr>
        <p:sp>
          <p:nvSpPr>
            <p:cNvPr id="186" name="object 186"/>
            <p:cNvSpPr/>
            <p:nvPr/>
          </p:nvSpPr>
          <p:spPr>
            <a:xfrm>
              <a:off x="7794999" y="1113025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7000" y="63500"/>
                  </a:moveTo>
                  <a:lnTo>
                    <a:pt x="122009" y="88214"/>
                  </a:lnTo>
                  <a:lnTo>
                    <a:pt x="108399" y="108399"/>
                  </a:lnTo>
                  <a:lnTo>
                    <a:pt x="88214" y="122009"/>
                  </a:lnTo>
                  <a:lnTo>
                    <a:pt x="63500" y="127000"/>
                  </a:lnTo>
                  <a:lnTo>
                    <a:pt x="38785" y="122009"/>
                  </a:lnTo>
                  <a:lnTo>
                    <a:pt x="18600" y="108399"/>
                  </a:lnTo>
                  <a:lnTo>
                    <a:pt x="4990" y="88214"/>
                  </a:lnTo>
                  <a:lnTo>
                    <a:pt x="0" y="63500"/>
                  </a:lnTo>
                  <a:lnTo>
                    <a:pt x="4990" y="38785"/>
                  </a:lnTo>
                  <a:lnTo>
                    <a:pt x="18600" y="18600"/>
                  </a:lnTo>
                  <a:lnTo>
                    <a:pt x="38785" y="4990"/>
                  </a:lnTo>
                  <a:lnTo>
                    <a:pt x="63500" y="0"/>
                  </a:lnTo>
                  <a:lnTo>
                    <a:pt x="88214" y="4990"/>
                  </a:lnTo>
                  <a:lnTo>
                    <a:pt x="108399" y="18600"/>
                  </a:lnTo>
                  <a:lnTo>
                    <a:pt x="122009" y="38785"/>
                  </a:lnTo>
                  <a:lnTo>
                    <a:pt x="127000" y="635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782299" y="11193754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858499" y="11117554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820399" y="1115565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100"/>
                  </a:lnTo>
                  <a:lnTo>
                    <a:pt x="2993" y="52931"/>
                  </a:lnTo>
                  <a:lnTo>
                    <a:pt x="11158" y="65041"/>
                  </a:lnTo>
                  <a:lnTo>
                    <a:pt x="23268" y="73206"/>
                  </a:lnTo>
                  <a:lnTo>
                    <a:pt x="38100" y="76200"/>
                  </a:lnTo>
                  <a:lnTo>
                    <a:pt x="52931" y="73206"/>
                  </a:lnTo>
                  <a:lnTo>
                    <a:pt x="65041" y="65041"/>
                  </a:lnTo>
                  <a:lnTo>
                    <a:pt x="73206" y="52931"/>
                  </a:lnTo>
                  <a:lnTo>
                    <a:pt x="76200" y="38100"/>
                  </a:lnTo>
                  <a:lnTo>
                    <a:pt x="73206" y="23268"/>
                  </a:lnTo>
                  <a:lnTo>
                    <a:pt x="65041" y="11158"/>
                  </a:lnTo>
                  <a:lnTo>
                    <a:pt x="52931" y="2993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820399" y="11193754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858499" y="11155654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850555" y="11174717"/>
              <a:ext cx="15875" cy="114300"/>
            </a:xfrm>
            <a:custGeom>
              <a:avLst/>
              <a:gdLst/>
              <a:ahLst/>
              <a:cxnLst/>
              <a:rect l="l" t="t" r="r" b="b"/>
              <a:pathLst>
                <a:path w="15875" h="114300">
                  <a:moveTo>
                    <a:pt x="15875" y="0"/>
                  </a:moveTo>
                  <a:lnTo>
                    <a:pt x="0" y="0"/>
                  </a:lnTo>
                  <a:lnTo>
                    <a:pt x="0" y="114287"/>
                  </a:lnTo>
                  <a:lnTo>
                    <a:pt x="15875" y="114287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858499" y="11174709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294"/>
                  </a:lnTo>
                </a:path>
                <a:path h="114300">
                  <a:moveTo>
                    <a:pt x="0" y="0"/>
                  </a:moveTo>
                  <a:lnTo>
                    <a:pt x="0" y="114294"/>
                  </a:lnTo>
                </a:path>
                <a:path h="114300">
                  <a:moveTo>
                    <a:pt x="0" y="0"/>
                  </a:moveTo>
                  <a:lnTo>
                    <a:pt x="0" y="1142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4" name="object 194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9050" y="5568305"/>
            <a:ext cx="152400" cy="152400"/>
          </a:xfrm>
          <a:prstGeom prst="rect">
            <a:avLst/>
          </a:prstGeom>
        </p:spPr>
      </p:pic>
      <p:pic>
        <p:nvPicPr>
          <p:cNvPr id="195" name="object 195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5545548" y="5568305"/>
            <a:ext cx="152400" cy="152400"/>
          </a:xfrm>
          <a:prstGeom prst="rect">
            <a:avLst/>
          </a:prstGeom>
        </p:spPr>
      </p:pic>
      <p:graphicFrame>
        <p:nvGraphicFramePr>
          <p:cNvPr id="196" name="object 196"/>
          <p:cNvGraphicFramePr>
            <a:graphicFrameLocks noGrp="1"/>
          </p:cNvGraphicFramePr>
          <p:nvPr/>
        </p:nvGraphicFramePr>
        <p:xfrm>
          <a:off x="374699" y="5"/>
          <a:ext cx="1955800" cy="17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4C4C4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8" name="object 198"/>
          <p:cNvSpPr txBox="1"/>
          <p:nvPr/>
        </p:nvSpPr>
        <p:spPr>
          <a:xfrm>
            <a:off x="412799" y="11141429"/>
            <a:ext cx="84328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en-GB" sz="600">
                <a:latin typeface="Arial"/>
                <a:cs typeface="Arial"/>
              </a:rPr>
              <a:t>PPH Leaflet A3.indd 2-3</a:t>
            </a:r>
          </a:p>
        </p:txBody>
      </p:sp>
      <p:sp>
        <p:nvSpPr>
          <p:cNvPr id="199" name="object 19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en-GB"/>
              <a:t>29.01.2025 11:01</a:t>
            </a:r>
          </a:p>
        </p:txBody>
      </p:sp>
      <p:graphicFrame>
        <p:nvGraphicFramePr>
          <p:cNvPr id="197" name="object 197"/>
          <p:cNvGraphicFramePr>
            <a:graphicFrameLocks noGrp="1"/>
          </p:cNvGraphicFramePr>
          <p:nvPr/>
        </p:nvGraphicFramePr>
        <p:xfrm>
          <a:off x="13373799" y="5"/>
          <a:ext cx="1955800" cy="17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2E30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00A6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FFF7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F49AC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5783" y="9926312"/>
            <a:ext cx="1036672" cy="117219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58500" y="2242505"/>
            <a:ext cx="2160270" cy="764540"/>
            <a:chOff x="658500" y="2242505"/>
            <a:chExt cx="2160270" cy="764540"/>
          </a:xfrm>
        </p:grpSpPr>
        <p:sp>
          <p:nvSpPr>
            <p:cNvPr id="4" name="object 4"/>
            <p:cNvSpPr/>
            <p:nvPr/>
          </p:nvSpPr>
          <p:spPr>
            <a:xfrm>
              <a:off x="664850" y="2248855"/>
              <a:ext cx="2147570" cy="751840"/>
            </a:xfrm>
            <a:custGeom>
              <a:avLst/>
              <a:gdLst/>
              <a:ahLst/>
              <a:cxnLst/>
              <a:rect l="l" t="t" r="r" b="b"/>
              <a:pathLst>
                <a:path w="2147570" h="751839">
                  <a:moveTo>
                    <a:pt x="2039302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643407"/>
                  </a:lnTo>
                  <a:lnTo>
                    <a:pt x="8486" y="685442"/>
                  </a:lnTo>
                  <a:lnTo>
                    <a:pt x="31630" y="719772"/>
                  </a:lnTo>
                  <a:lnTo>
                    <a:pt x="65960" y="742919"/>
                  </a:lnTo>
                  <a:lnTo>
                    <a:pt x="108000" y="751408"/>
                  </a:lnTo>
                  <a:lnTo>
                    <a:pt x="2039302" y="751408"/>
                  </a:lnTo>
                  <a:lnTo>
                    <a:pt x="2081337" y="742919"/>
                  </a:lnTo>
                  <a:lnTo>
                    <a:pt x="2115667" y="719772"/>
                  </a:lnTo>
                  <a:lnTo>
                    <a:pt x="2138814" y="685442"/>
                  </a:lnTo>
                  <a:lnTo>
                    <a:pt x="2147303" y="643407"/>
                  </a:lnTo>
                  <a:lnTo>
                    <a:pt x="2147303" y="108000"/>
                  </a:lnTo>
                  <a:lnTo>
                    <a:pt x="2138814" y="65960"/>
                  </a:lnTo>
                  <a:lnTo>
                    <a:pt x="2115667" y="31630"/>
                  </a:lnTo>
                  <a:lnTo>
                    <a:pt x="2081337" y="8486"/>
                  </a:lnTo>
                  <a:lnTo>
                    <a:pt x="2039302" y="0"/>
                  </a:lnTo>
                  <a:close/>
                </a:path>
              </a:pathLst>
            </a:custGeom>
            <a:solidFill>
              <a:srgbClr val="F697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4850" y="2248855"/>
              <a:ext cx="2147570" cy="751840"/>
            </a:xfrm>
            <a:custGeom>
              <a:avLst/>
              <a:gdLst/>
              <a:ahLst/>
              <a:cxnLst/>
              <a:rect l="l" t="t" r="r" b="b"/>
              <a:pathLst>
                <a:path w="2147570" h="751839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643407"/>
                  </a:lnTo>
                  <a:lnTo>
                    <a:pt x="8486" y="685442"/>
                  </a:lnTo>
                  <a:lnTo>
                    <a:pt x="31630" y="719772"/>
                  </a:lnTo>
                  <a:lnTo>
                    <a:pt x="65960" y="742919"/>
                  </a:lnTo>
                  <a:lnTo>
                    <a:pt x="108000" y="751408"/>
                  </a:lnTo>
                  <a:lnTo>
                    <a:pt x="2039302" y="751408"/>
                  </a:lnTo>
                  <a:lnTo>
                    <a:pt x="2081337" y="742919"/>
                  </a:lnTo>
                  <a:lnTo>
                    <a:pt x="2115667" y="719772"/>
                  </a:lnTo>
                  <a:lnTo>
                    <a:pt x="2138814" y="685442"/>
                  </a:lnTo>
                  <a:lnTo>
                    <a:pt x="2147303" y="643407"/>
                  </a:lnTo>
                  <a:lnTo>
                    <a:pt x="2147303" y="108000"/>
                  </a:lnTo>
                  <a:lnTo>
                    <a:pt x="2138814" y="65960"/>
                  </a:lnTo>
                  <a:lnTo>
                    <a:pt x="2115667" y="31630"/>
                  </a:lnTo>
                  <a:lnTo>
                    <a:pt x="2081337" y="8486"/>
                  </a:lnTo>
                  <a:lnTo>
                    <a:pt x="2039302" y="0"/>
                  </a:lnTo>
                  <a:lnTo>
                    <a:pt x="108000" y="0"/>
                  </a:lnTo>
                  <a:close/>
                </a:path>
              </a:pathLst>
            </a:custGeom>
            <a:ln w="12699">
              <a:solidFill>
                <a:srgbClr val="123F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58500" y="3124505"/>
            <a:ext cx="2160270" cy="596265"/>
            <a:chOff x="658500" y="3124505"/>
            <a:chExt cx="2160270" cy="596265"/>
          </a:xfrm>
        </p:grpSpPr>
        <p:sp>
          <p:nvSpPr>
            <p:cNvPr id="7" name="object 7"/>
            <p:cNvSpPr/>
            <p:nvPr/>
          </p:nvSpPr>
          <p:spPr>
            <a:xfrm>
              <a:off x="664850" y="3130855"/>
              <a:ext cx="2147570" cy="583565"/>
            </a:xfrm>
            <a:custGeom>
              <a:avLst/>
              <a:gdLst/>
              <a:ahLst/>
              <a:cxnLst/>
              <a:rect l="l" t="t" r="r" b="b"/>
              <a:pathLst>
                <a:path w="2147570" h="583564">
                  <a:moveTo>
                    <a:pt x="2039302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475094"/>
                  </a:lnTo>
                  <a:lnTo>
                    <a:pt x="8486" y="517135"/>
                  </a:lnTo>
                  <a:lnTo>
                    <a:pt x="31630" y="551464"/>
                  </a:lnTo>
                  <a:lnTo>
                    <a:pt x="65960" y="574608"/>
                  </a:lnTo>
                  <a:lnTo>
                    <a:pt x="108000" y="583095"/>
                  </a:lnTo>
                  <a:lnTo>
                    <a:pt x="2039302" y="583095"/>
                  </a:lnTo>
                  <a:lnTo>
                    <a:pt x="2081337" y="574608"/>
                  </a:lnTo>
                  <a:lnTo>
                    <a:pt x="2115667" y="551464"/>
                  </a:lnTo>
                  <a:lnTo>
                    <a:pt x="2138814" y="517135"/>
                  </a:lnTo>
                  <a:lnTo>
                    <a:pt x="2147303" y="475094"/>
                  </a:lnTo>
                  <a:lnTo>
                    <a:pt x="2147303" y="108000"/>
                  </a:lnTo>
                  <a:lnTo>
                    <a:pt x="2138814" y="65960"/>
                  </a:lnTo>
                  <a:lnTo>
                    <a:pt x="2115667" y="31630"/>
                  </a:lnTo>
                  <a:lnTo>
                    <a:pt x="2081337" y="8486"/>
                  </a:lnTo>
                  <a:lnTo>
                    <a:pt x="2039302" y="0"/>
                  </a:lnTo>
                  <a:close/>
                </a:path>
              </a:pathLst>
            </a:custGeom>
            <a:solidFill>
              <a:srgbClr val="F584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4850" y="3130855"/>
              <a:ext cx="2147570" cy="583565"/>
            </a:xfrm>
            <a:custGeom>
              <a:avLst/>
              <a:gdLst/>
              <a:ahLst/>
              <a:cxnLst/>
              <a:rect l="l" t="t" r="r" b="b"/>
              <a:pathLst>
                <a:path w="2147570" h="583564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475094"/>
                  </a:lnTo>
                  <a:lnTo>
                    <a:pt x="8486" y="517135"/>
                  </a:lnTo>
                  <a:lnTo>
                    <a:pt x="31630" y="551464"/>
                  </a:lnTo>
                  <a:lnTo>
                    <a:pt x="65960" y="574608"/>
                  </a:lnTo>
                  <a:lnTo>
                    <a:pt x="108000" y="583095"/>
                  </a:lnTo>
                  <a:lnTo>
                    <a:pt x="2039302" y="583095"/>
                  </a:lnTo>
                  <a:lnTo>
                    <a:pt x="2081337" y="574608"/>
                  </a:lnTo>
                  <a:lnTo>
                    <a:pt x="2115667" y="551464"/>
                  </a:lnTo>
                  <a:lnTo>
                    <a:pt x="2138814" y="517135"/>
                  </a:lnTo>
                  <a:lnTo>
                    <a:pt x="2147303" y="475094"/>
                  </a:lnTo>
                  <a:lnTo>
                    <a:pt x="2147303" y="108000"/>
                  </a:lnTo>
                  <a:lnTo>
                    <a:pt x="2138814" y="65960"/>
                  </a:lnTo>
                  <a:lnTo>
                    <a:pt x="2115667" y="31630"/>
                  </a:lnTo>
                  <a:lnTo>
                    <a:pt x="2081337" y="8486"/>
                  </a:lnTo>
                  <a:lnTo>
                    <a:pt x="2039302" y="0"/>
                  </a:lnTo>
                  <a:lnTo>
                    <a:pt x="108000" y="0"/>
                  </a:lnTo>
                  <a:close/>
                </a:path>
              </a:pathLst>
            </a:custGeom>
            <a:ln w="12700">
              <a:solidFill>
                <a:srgbClr val="123F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8500" y="3835504"/>
            <a:ext cx="2160270" cy="900430"/>
            <a:chOff x="658500" y="3835504"/>
            <a:chExt cx="2160270" cy="900430"/>
          </a:xfrm>
        </p:grpSpPr>
        <p:sp>
          <p:nvSpPr>
            <p:cNvPr id="10" name="object 10"/>
            <p:cNvSpPr/>
            <p:nvPr/>
          </p:nvSpPr>
          <p:spPr>
            <a:xfrm>
              <a:off x="664850" y="3841854"/>
              <a:ext cx="2147570" cy="887730"/>
            </a:xfrm>
            <a:custGeom>
              <a:avLst/>
              <a:gdLst/>
              <a:ahLst/>
              <a:cxnLst/>
              <a:rect l="l" t="t" r="r" b="b"/>
              <a:pathLst>
                <a:path w="2147570" h="887729">
                  <a:moveTo>
                    <a:pt x="2039302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779297"/>
                  </a:lnTo>
                  <a:lnTo>
                    <a:pt x="8486" y="821338"/>
                  </a:lnTo>
                  <a:lnTo>
                    <a:pt x="31630" y="855667"/>
                  </a:lnTo>
                  <a:lnTo>
                    <a:pt x="65960" y="878811"/>
                  </a:lnTo>
                  <a:lnTo>
                    <a:pt x="108000" y="887298"/>
                  </a:lnTo>
                  <a:lnTo>
                    <a:pt x="2039302" y="887298"/>
                  </a:lnTo>
                  <a:lnTo>
                    <a:pt x="2081337" y="878811"/>
                  </a:lnTo>
                  <a:lnTo>
                    <a:pt x="2115667" y="855667"/>
                  </a:lnTo>
                  <a:lnTo>
                    <a:pt x="2138814" y="821338"/>
                  </a:lnTo>
                  <a:lnTo>
                    <a:pt x="2147303" y="779297"/>
                  </a:lnTo>
                  <a:lnTo>
                    <a:pt x="2147303" y="108000"/>
                  </a:lnTo>
                  <a:lnTo>
                    <a:pt x="2138814" y="65960"/>
                  </a:lnTo>
                  <a:lnTo>
                    <a:pt x="2115667" y="31630"/>
                  </a:lnTo>
                  <a:lnTo>
                    <a:pt x="2081337" y="8486"/>
                  </a:lnTo>
                  <a:lnTo>
                    <a:pt x="2039302" y="0"/>
                  </a:lnTo>
                  <a:close/>
                </a:path>
              </a:pathLst>
            </a:custGeom>
            <a:solidFill>
              <a:srgbClr val="F37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4850" y="3841854"/>
              <a:ext cx="2147570" cy="887730"/>
            </a:xfrm>
            <a:custGeom>
              <a:avLst/>
              <a:gdLst/>
              <a:ahLst/>
              <a:cxnLst/>
              <a:rect l="l" t="t" r="r" b="b"/>
              <a:pathLst>
                <a:path w="2147570" h="887729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779297"/>
                  </a:lnTo>
                  <a:lnTo>
                    <a:pt x="8486" y="821338"/>
                  </a:lnTo>
                  <a:lnTo>
                    <a:pt x="31630" y="855667"/>
                  </a:lnTo>
                  <a:lnTo>
                    <a:pt x="65960" y="878811"/>
                  </a:lnTo>
                  <a:lnTo>
                    <a:pt x="108000" y="887298"/>
                  </a:lnTo>
                  <a:lnTo>
                    <a:pt x="2039302" y="887298"/>
                  </a:lnTo>
                  <a:lnTo>
                    <a:pt x="2081337" y="878811"/>
                  </a:lnTo>
                  <a:lnTo>
                    <a:pt x="2115667" y="855667"/>
                  </a:lnTo>
                  <a:lnTo>
                    <a:pt x="2138814" y="821338"/>
                  </a:lnTo>
                  <a:lnTo>
                    <a:pt x="2147303" y="779297"/>
                  </a:lnTo>
                  <a:lnTo>
                    <a:pt x="2147303" y="108000"/>
                  </a:lnTo>
                  <a:lnTo>
                    <a:pt x="2138814" y="65960"/>
                  </a:lnTo>
                  <a:lnTo>
                    <a:pt x="2115667" y="31630"/>
                  </a:lnTo>
                  <a:lnTo>
                    <a:pt x="2081337" y="8486"/>
                  </a:lnTo>
                  <a:lnTo>
                    <a:pt x="2039302" y="0"/>
                  </a:lnTo>
                  <a:lnTo>
                    <a:pt x="108000" y="0"/>
                  </a:lnTo>
                  <a:close/>
                </a:path>
              </a:pathLst>
            </a:custGeom>
            <a:ln w="12700">
              <a:solidFill>
                <a:srgbClr val="123F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8500" y="4843504"/>
            <a:ext cx="2147570" cy="900430"/>
            <a:chOff x="658500" y="4843504"/>
            <a:chExt cx="2147570" cy="900430"/>
          </a:xfrm>
        </p:grpSpPr>
        <p:sp>
          <p:nvSpPr>
            <p:cNvPr id="13" name="object 13"/>
            <p:cNvSpPr/>
            <p:nvPr/>
          </p:nvSpPr>
          <p:spPr>
            <a:xfrm>
              <a:off x="664850" y="4849854"/>
              <a:ext cx="2134870" cy="887730"/>
            </a:xfrm>
            <a:custGeom>
              <a:avLst/>
              <a:gdLst/>
              <a:ahLst/>
              <a:cxnLst/>
              <a:rect l="l" t="t" r="r" b="b"/>
              <a:pathLst>
                <a:path w="2134870" h="887729">
                  <a:moveTo>
                    <a:pt x="2026602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779297"/>
                  </a:lnTo>
                  <a:lnTo>
                    <a:pt x="8486" y="821338"/>
                  </a:lnTo>
                  <a:lnTo>
                    <a:pt x="31630" y="855667"/>
                  </a:lnTo>
                  <a:lnTo>
                    <a:pt x="65960" y="878811"/>
                  </a:lnTo>
                  <a:lnTo>
                    <a:pt x="108000" y="887298"/>
                  </a:lnTo>
                  <a:lnTo>
                    <a:pt x="2026602" y="887298"/>
                  </a:lnTo>
                  <a:lnTo>
                    <a:pt x="2068637" y="878811"/>
                  </a:lnTo>
                  <a:lnTo>
                    <a:pt x="2102967" y="855667"/>
                  </a:lnTo>
                  <a:lnTo>
                    <a:pt x="2126114" y="821338"/>
                  </a:lnTo>
                  <a:lnTo>
                    <a:pt x="2134603" y="779297"/>
                  </a:lnTo>
                  <a:lnTo>
                    <a:pt x="2134603" y="108000"/>
                  </a:lnTo>
                  <a:lnTo>
                    <a:pt x="2126114" y="65960"/>
                  </a:lnTo>
                  <a:lnTo>
                    <a:pt x="2102967" y="31630"/>
                  </a:lnTo>
                  <a:lnTo>
                    <a:pt x="2068637" y="8486"/>
                  </a:lnTo>
                  <a:lnTo>
                    <a:pt x="2026602" y="0"/>
                  </a:lnTo>
                  <a:close/>
                </a:path>
              </a:pathLst>
            </a:custGeom>
            <a:solidFill>
              <a:srgbClr val="F15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4850" y="4849854"/>
              <a:ext cx="2134870" cy="887730"/>
            </a:xfrm>
            <a:custGeom>
              <a:avLst/>
              <a:gdLst/>
              <a:ahLst/>
              <a:cxnLst/>
              <a:rect l="l" t="t" r="r" b="b"/>
              <a:pathLst>
                <a:path w="2134870" h="887729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779297"/>
                  </a:lnTo>
                  <a:lnTo>
                    <a:pt x="8486" y="821338"/>
                  </a:lnTo>
                  <a:lnTo>
                    <a:pt x="31630" y="855667"/>
                  </a:lnTo>
                  <a:lnTo>
                    <a:pt x="65960" y="878811"/>
                  </a:lnTo>
                  <a:lnTo>
                    <a:pt x="108000" y="887298"/>
                  </a:lnTo>
                  <a:lnTo>
                    <a:pt x="2026602" y="887298"/>
                  </a:lnTo>
                  <a:lnTo>
                    <a:pt x="2068637" y="878811"/>
                  </a:lnTo>
                  <a:lnTo>
                    <a:pt x="2102967" y="855667"/>
                  </a:lnTo>
                  <a:lnTo>
                    <a:pt x="2126114" y="821338"/>
                  </a:lnTo>
                  <a:lnTo>
                    <a:pt x="2134603" y="779297"/>
                  </a:lnTo>
                  <a:lnTo>
                    <a:pt x="2134603" y="108000"/>
                  </a:lnTo>
                  <a:lnTo>
                    <a:pt x="2126114" y="65960"/>
                  </a:lnTo>
                  <a:lnTo>
                    <a:pt x="2102967" y="31630"/>
                  </a:lnTo>
                  <a:lnTo>
                    <a:pt x="2068637" y="8486"/>
                  </a:lnTo>
                  <a:lnTo>
                    <a:pt x="2026602" y="0"/>
                  </a:lnTo>
                  <a:lnTo>
                    <a:pt x="108000" y="0"/>
                  </a:lnTo>
                  <a:close/>
                </a:path>
              </a:pathLst>
            </a:custGeom>
            <a:ln w="12700">
              <a:solidFill>
                <a:srgbClr val="123F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58500" y="5851504"/>
            <a:ext cx="2147570" cy="900430"/>
            <a:chOff x="658500" y="5851504"/>
            <a:chExt cx="2147570" cy="900430"/>
          </a:xfrm>
        </p:grpSpPr>
        <p:sp>
          <p:nvSpPr>
            <p:cNvPr id="16" name="object 16"/>
            <p:cNvSpPr/>
            <p:nvPr/>
          </p:nvSpPr>
          <p:spPr>
            <a:xfrm>
              <a:off x="664850" y="5857854"/>
              <a:ext cx="2134870" cy="887730"/>
            </a:xfrm>
            <a:custGeom>
              <a:avLst/>
              <a:gdLst/>
              <a:ahLst/>
              <a:cxnLst/>
              <a:rect l="l" t="t" r="r" b="b"/>
              <a:pathLst>
                <a:path w="2134870" h="887729">
                  <a:moveTo>
                    <a:pt x="2026602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779297"/>
                  </a:lnTo>
                  <a:lnTo>
                    <a:pt x="8486" y="821338"/>
                  </a:lnTo>
                  <a:lnTo>
                    <a:pt x="31630" y="855667"/>
                  </a:lnTo>
                  <a:lnTo>
                    <a:pt x="65960" y="878811"/>
                  </a:lnTo>
                  <a:lnTo>
                    <a:pt x="108000" y="887298"/>
                  </a:lnTo>
                  <a:lnTo>
                    <a:pt x="2026602" y="887298"/>
                  </a:lnTo>
                  <a:lnTo>
                    <a:pt x="2068637" y="878811"/>
                  </a:lnTo>
                  <a:lnTo>
                    <a:pt x="2102967" y="855667"/>
                  </a:lnTo>
                  <a:lnTo>
                    <a:pt x="2126114" y="821338"/>
                  </a:lnTo>
                  <a:lnTo>
                    <a:pt x="2134603" y="779297"/>
                  </a:lnTo>
                  <a:lnTo>
                    <a:pt x="2134603" y="108000"/>
                  </a:lnTo>
                  <a:lnTo>
                    <a:pt x="2126114" y="65960"/>
                  </a:lnTo>
                  <a:lnTo>
                    <a:pt x="2102967" y="31630"/>
                  </a:lnTo>
                  <a:lnTo>
                    <a:pt x="2068637" y="8486"/>
                  </a:lnTo>
                  <a:lnTo>
                    <a:pt x="2026602" y="0"/>
                  </a:lnTo>
                  <a:close/>
                </a:path>
              </a:pathLst>
            </a:custGeom>
            <a:solidFill>
              <a:srgbClr val="EF4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4850" y="5857854"/>
              <a:ext cx="2134870" cy="887730"/>
            </a:xfrm>
            <a:custGeom>
              <a:avLst/>
              <a:gdLst/>
              <a:ahLst/>
              <a:cxnLst/>
              <a:rect l="l" t="t" r="r" b="b"/>
              <a:pathLst>
                <a:path w="2134870" h="887729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779297"/>
                  </a:lnTo>
                  <a:lnTo>
                    <a:pt x="8486" y="821338"/>
                  </a:lnTo>
                  <a:lnTo>
                    <a:pt x="31630" y="855667"/>
                  </a:lnTo>
                  <a:lnTo>
                    <a:pt x="65960" y="878811"/>
                  </a:lnTo>
                  <a:lnTo>
                    <a:pt x="108000" y="887298"/>
                  </a:lnTo>
                  <a:lnTo>
                    <a:pt x="2026602" y="887298"/>
                  </a:lnTo>
                  <a:lnTo>
                    <a:pt x="2068637" y="878811"/>
                  </a:lnTo>
                  <a:lnTo>
                    <a:pt x="2102967" y="855667"/>
                  </a:lnTo>
                  <a:lnTo>
                    <a:pt x="2126114" y="821338"/>
                  </a:lnTo>
                  <a:lnTo>
                    <a:pt x="2134603" y="779297"/>
                  </a:lnTo>
                  <a:lnTo>
                    <a:pt x="2134603" y="108000"/>
                  </a:lnTo>
                  <a:lnTo>
                    <a:pt x="2126114" y="65960"/>
                  </a:lnTo>
                  <a:lnTo>
                    <a:pt x="2102967" y="31630"/>
                  </a:lnTo>
                  <a:lnTo>
                    <a:pt x="2068637" y="8486"/>
                  </a:lnTo>
                  <a:lnTo>
                    <a:pt x="2026602" y="0"/>
                  </a:lnTo>
                  <a:lnTo>
                    <a:pt x="108000" y="0"/>
                  </a:lnTo>
                  <a:close/>
                </a:path>
              </a:pathLst>
            </a:custGeom>
            <a:ln w="12700">
              <a:solidFill>
                <a:srgbClr val="123F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58500" y="6859505"/>
            <a:ext cx="1296035" cy="1962150"/>
            <a:chOff x="658500" y="6859505"/>
            <a:chExt cx="1296035" cy="1962150"/>
          </a:xfrm>
        </p:grpSpPr>
        <p:sp>
          <p:nvSpPr>
            <p:cNvPr id="19" name="object 19"/>
            <p:cNvSpPr/>
            <p:nvPr/>
          </p:nvSpPr>
          <p:spPr>
            <a:xfrm>
              <a:off x="664850" y="6865855"/>
              <a:ext cx="1283335" cy="1949450"/>
            </a:xfrm>
            <a:custGeom>
              <a:avLst/>
              <a:gdLst/>
              <a:ahLst/>
              <a:cxnLst/>
              <a:rect l="l" t="t" r="r" b="b"/>
              <a:pathLst>
                <a:path w="1283335" h="1949450">
                  <a:moveTo>
                    <a:pt x="1175296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841296"/>
                  </a:lnTo>
                  <a:lnTo>
                    <a:pt x="8486" y="1883337"/>
                  </a:lnTo>
                  <a:lnTo>
                    <a:pt x="31630" y="1917666"/>
                  </a:lnTo>
                  <a:lnTo>
                    <a:pt x="65960" y="1940811"/>
                  </a:lnTo>
                  <a:lnTo>
                    <a:pt x="108000" y="1949297"/>
                  </a:lnTo>
                  <a:lnTo>
                    <a:pt x="1175296" y="1949297"/>
                  </a:lnTo>
                  <a:lnTo>
                    <a:pt x="1217336" y="1940811"/>
                  </a:lnTo>
                  <a:lnTo>
                    <a:pt x="1251665" y="1917666"/>
                  </a:lnTo>
                  <a:lnTo>
                    <a:pt x="1274810" y="1883337"/>
                  </a:lnTo>
                  <a:lnTo>
                    <a:pt x="1283296" y="1841296"/>
                  </a:lnTo>
                  <a:lnTo>
                    <a:pt x="1283296" y="108000"/>
                  </a:lnTo>
                  <a:lnTo>
                    <a:pt x="1274810" y="65960"/>
                  </a:lnTo>
                  <a:lnTo>
                    <a:pt x="1251665" y="31630"/>
                  </a:lnTo>
                  <a:lnTo>
                    <a:pt x="1217336" y="8486"/>
                  </a:lnTo>
                  <a:lnTo>
                    <a:pt x="1175296" y="0"/>
                  </a:lnTo>
                  <a:close/>
                </a:path>
              </a:pathLst>
            </a:custGeom>
            <a:solidFill>
              <a:srgbClr val="123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4850" y="6865855"/>
              <a:ext cx="1283335" cy="1949450"/>
            </a:xfrm>
            <a:custGeom>
              <a:avLst/>
              <a:gdLst/>
              <a:ahLst/>
              <a:cxnLst/>
              <a:rect l="l" t="t" r="r" b="b"/>
              <a:pathLst>
                <a:path w="1283335" h="1949450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841296"/>
                  </a:lnTo>
                  <a:lnTo>
                    <a:pt x="8486" y="1883337"/>
                  </a:lnTo>
                  <a:lnTo>
                    <a:pt x="31630" y="1917666"/>
                  </a:lnTo>
                  <a:lnTo>
                    <a:pt x="65960" y="1940811"/>
                  </a:lnTo>
                  <a:lnTo>
                    <a:pt x="108000" y="1949297"/>
                  </a:lnTo>
                  <a:lnTo>
                    <a:pt x="1175296" y="1949297"/>
                  </a:lnTo>
                  <a:lnTo>
                    <a:pt x="1217336" y="1940811"/>
                  </a:lnTo>
                  <a:lnTo>
                    <a:pt x="1251665" y="1917666"/>
                  </a:lnTo>
                  <a:lnTo>
                    <a:pt x="1274810" y="1883337"/>
                  </a:lnTo>
                  <a:lnTo>
                    <a:pt x="1283296" y="1841296"/>
                  </a:lnTo>
                  <a:lnTo>
                    <a:pt x="1283296" y="108000"/>
                  </a:lnTo>
                  <a:lnTo>
                    <a:pt x="1274810" y="65960"/>
                  </a:lnTo>
                  <a:lnTo>
                    <a:pt x="1251665" y="31630"/>
                  </a:lnTo>
                  <a:lnTo>
                    <a:pt x="1217336" y="8486"/>
                  </a:lnTo>
                  <a:lnTo>
                    <a:pt x="1175296" y="0"/>
                  </a:lnTo>
                  <a:lnTo>
                    <a:pt x="108000" y="0"/>
                  </a:lnTo>
                  <a:close/>
                </a:path>
              </a:pathLst>
            </a:custGeom>
            <a:ln w="12700">
              <a:solidFill>
                <a:srgbClr val="ED1B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044499" y="6859505"/>
            <a:ext cx="1296035" cy="1962150"/>
            <a:chOff x="2044499" y="6859505"/>
            <a:chExt cx="1296035" cy="1962150"/>
          </a:xfrm>
        </p:grpSpPr>
        <p:sp>
          <p:nvSpPr>
            <p:cNvPr id="22" name="object 22"/>
            <p:cNvSpPr/>
            <p:nvPr/>
          </p:nvSpPr>
          <p:spPr>
            <a:xfrm>
              <a:off x="2050849" y="6865855"/>
              <a:ext cx="1283335" cy="1949450"/>
            </a:xfrm>
            <a:custGeom>
              <a:avLst/>
              <a:gdLst/>
              <a:ahLst/>
              <a:cxnLst/>
              <a:rect l="l" t="t" r="r" b="b"/>
              <a:pathLst>
                <a:path w="1283335" h="1949450">
                  <a:moveTo>
                    <a:pt x="1175296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841296"/>
                  </a:lnTo>
                  <a:lnTo>
                    <a:pt x="8486" y="1883337"/>
                  </a:lnTo>
                  <a:lnTo>
                    <a:pt x="31630" y="1917666"/>
                  </a:lnTo>
                  <a:lnTo>
                    <a:pt x="65960" y="1940811"/>
                  </a:lnTo>
                  <a:lnTo>
                    <a:pt x="108000" y="1949297"/>
                  </a:lnTo>
                  <a:lnTo>
                    <a:pt x="1175296" y="1949297"/>
                  </a:lnTo>
                  <a:lnTo>
                    <a:pt x="1217336" y="1940811"/>
                  </a:lnTo>
                  <a:lnTo>
                    <a:pt x="1251665" y="1917666"/>
                  </a:lnTo>
                  <a:lnTo>
                    <a:pt x="1274810" y="1883337"/>
                  </a:lnTo>
                  <a:lnTo>
                    <a:pt x="1283296" y="1841296"/>
                  </a:lnTo>
                  <a:lnTo>
                    <a:pt x="1283296" y="108000"/>
                  </a:lnTo>
                  <a:lnTo>
                    <a:pt x="1274810" y="65960"/>
                  </a:lnTo>
                  <a:lnTo>
                    <a:pt x="1251665" y="31630"/>
                  </a:lnTo>
                  <a:lnTo>
                    <a:pt x="1217336" y="8486"/>
                  </a:lnTo>
                  <a:lnTo>
                    <a:pt x="1175296" y="0"/>
                  </a:lnTo>
                  <a:close/>
                </a:path>
              </a:pathLst>
            </a:custGeom>
            <a:solidFill>
              <a:srgbClr val="123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50849" y="6865855"/>
              <a:ext cx="1283335" cy="1949450"/>
            </a:xfrm>
            <a:custGeom>
              <a:avLst/>
              <a:gdLst/>
              <a:ahLst/>
              <a:cxnLst/>
              <a:rect l="l" t="t" r="r" b="b"/>
              <a:pathLst>
                <a:path w="1283335" h="1949450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841296"/>
                  </a:lnTo>
                  <a:lnTo>
                    <a:pt x="8486" y="1883337"/>
                  </a:lnTo>
                  <a:lnTo>
                    <a:pt x="31630" y="1917666"/>
                  </a:lnTo>
                  <a:lnTo>
                    <a:pt x="65960" y="1940811"/>
                  </a:lnTo>
                  <a:lnTo>
                    <a:pt x="108000" y="1949297"/>
                  </a:lnTo>
                  <a:lnTo>
                    <a:pt x="1175296" y="1949297"/>
                  </a:lnTo>
                  <a:lnTo>
                    <a:pt x="1217336" y="1940811"/>
                  </a:lnTo>
                  <a:lnTo>
                    <a:pt x="1251665" y="1917666"/>
                  </a:lnTo>
                  <a:lnTo>
                    <a:pt x="1274810" y="1883337"/>
                  </a:lnTo>
                  <a:lnTo>
                    <a:pt x="1283296" y="1841296"/>
                  </a:lnTo>
                  <a:lnTo>
                    <a:pt x="1283296" y="108000"/>
                  </a:lnTo>
                  <a:lnTo>
                    <a:pt x="1274810" y="65960"/>
                  </a:lnTo>
                  <a:lnTo>
                    <a:pt x="1251665" y="31630"/>
                  </a:lnTo>
                  <a:lnTo>
                    <a:pt x="1217336" y="8486"/>
                  </a:lnTo>
                  <a:lnTo>
                    <a:pt x="1175296" y="0"/>
                  </a:lnTo>
                  <a:lnTo>
                    <a:pt x="108000" y="0"/>
                  </a:lnTo>
                  <a:close/>
                </a:path>
              </a:pathLst>
            </a:custGeom>
            <a:ln w="12700">
              <a:solidFill>
                <a:srgbClr val="ED1B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430499" y="6859505"/>
            <a:ext cx="1296035" cy="1962150"/>
            <a:chOff x="3430499" y="6859505"/>
            <a:chExt cx="1296035" cy="1962150"/>
          </a:xfrm>
        </p:grpSpPr>
        <p:sp>
          <p:nvSpPr>
            <p:cNvPr id="25" name="object 25"/>
            <p:cNvSpPr/>
            <p:nvPr/>
          </p:nvSpPr>
          <p:spPr>
            <a:xfrm>
              <a:off x="3436849" y="6865855"/>
              <a:ext cx="1283335" cy="1949450"/>
            </a:xfrm>
            <a:custGeom>
              <a:avLst/>
              <a:gdLst/>
              <a:ahLst/>
              <a:cxnLst/>
              <a:rect l="l" t="t" r="r" b="b"/>
              <a:pathLst>
                <a:path w="1283335" h="1949450">
                  <a:moveTo>
                    <a:pt x="1175296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841296"/>
                  </a:lnTo>
                  <a:lnTo>
                    <a:pt x="8486" y="1883337"/>
                  </a:lnTo>
                  <a:lnTo>
                    <a:pt x="31630" y="1917666"/>
                  </a:lnTo>
                  <a:lnTo>
                    <a:pt x="65960" y="1940811"/>
                  </a:lnTo>
                  <a:lnTo>
                    <a:pt x="108000" y="1949297"/>
                  </a:lnTo>
                  <a:lnTo>
                    <a:pt x="1175296" y="1949297"/>
                  </a:lnTo>
                  <a:lnTo>
                    <a:pt x="1217336" y="1940811"/>
                  </a:lnTo>
                  <a:lnTo>
                    <a:pt x="1251665" y="1917666"/>
                  </a:lnTo>
                  <a:lnTo>
                    <a:pt x="1274810" y="1883337"/>
                  </a:lnTo>
                  <a:lnTo>
                    <a:pt x="1283296" y="1841296"/>
                  </a:lnTo>
                  <a:lnTo>
                    <a:pt x="1283296" y="108000"/>
                  </a:lnTo>
                  <a:lnTo>
                    <a:pt x="1274810" y="65960"/>
                  </a:lnTo>
                  <a:lnTo>
                    <a:pt x="1251665" y="31630"/>
                  </a:lnTo>
                  <a:lnTo>
                    <a:pt x="1217336" y="8486"/>
                  </a:lnTo>
                  <a:lnTo>
                    <a:pt x="1175296" y="0"/>
                  </a:lnTo>
                  <a:close/>
                </a:path>
              </a:pathLst>
            </a:custGeom>
            <a:solidFill>
              <a:srgbClr val="123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36849" y="6865855"/>
              <a:ext cx="1283335" cy="1949450"/>
            </a:xfrm>
            <a:custGeom>
              <a:avLst/>
              <a:gdLst/>
              <a:ahLst/>
              <a:cxnLst/>
              <a:rect l="l" t="t" r="r" b="b"/>
              <a:pathLst>
                <a:path w="1283335" h="1949450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841296"/>
                  </a:lnTo>
                  <a:lnTo>
                    <a:pt x="8486" y="1883337"/>
                  </a:lnTo>
                  <a:lnTo>
                    <a:pt x="31630" y="1917666"/>
                  </a:lnTo>
                  <a:lnTo>
                    <a:pt x="65960" y="1940811"/>
                  </a:lnTo>
                  <a:lnTo>
                    <a:pt x="108000" y="1949297"/>
                  </a:lnTo>
                  <a:lnTo>
                    <a:pt x="1175296" y="1949297"/>
                  </a:lnTo>
                  <a:lnTo>
                    <a:pt x="1217336" y="1940811"/>
                  </a:lnTo>
                  <a:lnTo>
                    <a:pt x="1251665" y="1917666"/>
                  </a:lnTo>
                  <a:lnTo>
                    <a:pt x="1274810" y="1883337"/>
                  </a:lnTo>
                  <a:lnTo>
                    <a:pt x="1283296" y="1841296"/>
                  </a:lnTo>
                  <a:lnTo>
                    <a:pt x="1283296" y="108000"/>
                  </a:lnTo>
                  <a:lnTo>
                    <a:pt x="1274810" y="65960"/>
                  </a:lnTo>
                  <a:lnTo>
                    <a:pt x="1251665" y="31630"/>
                  </a:lnTo>
                  <a:lnTo>
                    <a:pt x="1217336" y="8486"/>
                  </a:lnTo>
                  <a:lnTo>
                    <a:pt x="1175296" y="0"/>
                  </a:lnTo>
                  <a:lnTo>
                    <a:pt x="108000" y="0"/>
                  </a:lnTo>
                  <a:close/>
                </a:path>
              </a:pathLst>
            </a:custGeom>
            <a:ln w="12700">
              <a:solidFill>
                <a:srgbClr val="ED1B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16499" y="6859505"/>
            <a:ext cx="1296035" cy="1962150"/>
            <a:chOff x="4816499" y="6859505"/>
            <a:chExt cx="1296035" cy="1962150"/>
          </a:xfrm>
        </p:grpSpPr>
        <p:sp>
          <p:nvSpPr>
            <p:cNvPr id="28" name="object 28"/>
            <p:cNvSpPr/>
            <p:nvPr/>
          </p:nvSpPr>
          <p:spPr>
            <a:xfrm>
              <a:off x="4822849" y="6865855"/>
              <a:ext cx="1283335" cy="1949450"/>
            </a:xfrm>
            <a:custGeom>
              <a:avLst/>
              <a:gdLst/>
              <a:ahLst/>
              <a:cxnLst/>
              <a:rect l="l" t="t" r="r" b="b"/>
              <a:pathLst>
                <a:path w="1283335" h="1949450">
                  <a:moveTo>
                    <a:pt x="1175296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841296"/>
                  </a:lnTo>
                  <a:lnTo>
                    <a:pt x="8486" y="1883337"/>
                  </a:lnTo>
                  <a:lnTo>
                    <a:pt x="31630" y="1917666"/>
                  </a:lnTo>
                  <a:lnTo>
                    <a:pt x="65960" y="1940811"/>
                  </a:lnTo>
                  <a:lnTo>
                    <a:pt x="108000" y="1949297"/>
                  </a:lnTo>
                  <a:lnTo>
                    <a:pt x="1175296" y="1949297"/>
                  </a:lnTo>
                  <a:lnTo>
                    <a:pt x="1217336" y="1940811"/>
                  </a:lnTo>
                  <a:lnTo>
                    <a:pt x="1251665" y="1917666"/>
                  </a:lnTo>
                  <a:lnTo>
                    <a:pt x="1274810" y="1883337"/>
                  </a:lnTo>
                  <a:lnTo>
                    <a:pt x="1283296" y="1841296"/>
                  </a:lnTo>
                  <a:lnTo>
                    <a:pt x="1283296" y="108000"/>
                  </a:lnTo>
                  <a:lnTo>
                    <a:pt x="1274810" y="65960"/>
                  </a:lnTo>
                  <a:lnTo>
                    <a:pt x="1251665" y="31630"/>
                  </a:lnTo>
                  <a:lnTo>
                    <a:pt x="1217336" y="8486"/>
                  </a:lnTo>
                  <a:lnTo>
                    <a:pt x="1175296" y="0"/>
                  </a:lnTo>
                  <a:close/>
                </a:path>
              </a:pathLst>
            </a:custGeom>
            <a:solidFill>
              <a:srgbClr val="123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22849" y="6865855"/>
              <a:ext cx="1283335" cy="1949450"/>
            </a:xfrm>
            <a:custGeom>
              <a:avLst/>
              <a:gdLst/>
              <a:ahLst/>
              <a:cxnLst/>
              <a:rect l="l" t="t" r="r" b="b"/>
              <a:pathLst>
                <a:path w="1283335" h="1949450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841296"/>
                  </a:lnTo>
                  <a:lnTo>
                    <a:pt x="8486" y="1883337"/>
                  </a:lnTo>
                  <a:lnTo>
                    <a:pt x="31630" y="1917666"/>
                  </a:lnTo>
                  <a:lnTo>
                    <a:pt x="65960" y="1940811"/>
                  </a:lnTo>
                  <a:lnTo>
                    <a:pt x="108000" y="1949297"/>
                  </a:lnTo>
                  <a:lnTo>
                    <a:pt x="1175296" y="1949297"/>
                  </a:lnTo>
                  <a:lnTo>
                    <a:pt x="1217336" y="1940811"/>
                  </a:lnTo>
                  <a:lnTo>
                    <a:pt x="1251665" y="1917666"/>
                  </a:lnTo>
                  <a:lnTo>
                    <a:pt x="1274810" y="1883337"/>
                  </a:lnTo>
                  <a:lnTo>
                    <a:pt x="1283296" y="1841296"/>
                  </a:lnTo>
                  <a:lnTo>
                    <a:pt x="1283296" y="108000"/>
                  </a:lnTo>
                  <a:lnTo>
                    <a:pt x="1274810" y="65960"/>
                  </a:lnTo>
                  <a:lnTo>
                    <a:pt x="1251665" y="31630"/>
                  </a:lnTo>
                  <a:lnTo>
                    <a:pt x="1217336" y="8486"/>
                  </a:lnTo>
                  <a:lnTo>
                    <a:pt x="1175296" y="0"/>
                  </a:lnTo>
                  <a:lnTo>
                    <a:pt x="108000" y="0"/>
                  </a:lnTo>
                  <a:close/>
                </a:path>
              </a:pathLst>
            </a:custGeom>
            <a:ln w="12700">
              <a:solidFill>
                <a:srgbClr val="ED1B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6202499" y="6859505"/>
            <a:ext cx="1296035" cy="1962150"/>
            <a:chOff x="6202499" y="6859505"/>
            <a:chExt cx="1296035" cy="1962150"/>
          </a:xfrm>
        </p:grpSpPr>
        <p:sp>
          <p:nvSpPr>
            <p:cNvPr id="31" name="object 31"/>
            <p:cNvSpPr/>
            <p:nvPr/>
          </p:nvSpPr>
          <p:spPr>
            <a:xfrm>
              <a:off x="6208849" y="6865855"/>
              <a:ext cx="1283335" cy="1949450"/>
            </a:xfrm>
            <a:custGeom>
              <a:avLst/>
              <a:gdLst/>
              <a:ahLst/>
              <a:cxnLst/>
              <a:rect l="l" t="t" r="r" b="b"/>
              <a:pathLst>
                <a:path w="1283334" h="1949450">
                  <a:moveTo>
                    <a:pt x="1175296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841296"/>
                  </a:lnTo>
                  <a:lnTo>
                    <a:pt x="8486" y="1883337"/>
                  </a:lnTo>
                  <a:lnTo>
                    <a:pt x="31630" y="1917666"/>
                  </a:lnTo>
                  <a:lnTo>
                    <a:pt x="65960" y="1940811"/>
                  </a:lnTo>
                  <a:lnTo>
                    <a:pt x="108000" y="1949297"/>
                  </a:lnTo>
                  <a:lnTo>
                    <a:pt x="1175296" y="1949297"/>
                  </a:lnTo>
                  <a:lnTo>
                    <a:pt x="1217336" y="1940811"/>
                  </a:lnTo>
                  <a:lnTo>
                    <a:pt x="1251665" y="1917666"/>
                  </a:lnTo>
                  <a:lnTo>
                    <a:pt x="1274810" y="1883337"/>
                  </a:lnTo>
                  <a:lnTo>
                    <a:pt x="1283296" y="1841296"/>
                  </a:lnTo>
                  <a:lnTo>
                    <a:pt x="1283296" y="108000"/>
                  </a:lnTo>
                  <a:lnTo>
                    <a:pt x="1274810" y="65960"/>
                  </a:lnTo>
                  <a:lnTo>
                    <a:pt x="1251665" y="31630"/>
                  </a:lnTo>
                  <a:lnTo>
                    <a:pt x="1217336" y="8486"/>
                  </a:lnTo>
                  <a:lnTo>
                    <a:pt x="1175296" y="0"/>
                  </a:lnTo>
                  <a:close/>
                </a:path>
              </a:pathLst>
            </a:custGeom>
            <a:solidFill>
              <a:srgbClr val="123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08849" y="6865855"/>
              <a:ext cx="1283335" cy="1949450"/>
            </a:xfrm>
            <a:custGeom>
              <a:avLst/>
              <a:gdLst/>
              <a:ahLst/>
              <a:cxnLst/>
              <a:rect l="l" t="t" r="r" b="b"/>
              <a:pathLst>
                <a:path w="1283334" h="1949450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841296"/>
                  </a:lnTo>
                  <a:lnTo>
                    <a:pt x="8486" y="1883337"/>
                  </a:lnTo>
                  <a:lnTo>
                    <a:pt x="31630" y="1917666"/>
                  </a:lnTo>
                  <a:lnTo>
                    <a:pt x="65960" y="1940811"/>
                  </a:lnTo>
                  <a:lnTo>
                    <a:pt x="108000" y="1949297"/>
                  </a:lnTo>
                  <a:lnTo>
                    <a:pt x="1175296" y="1949297"/>
                  </a:lnTo>
                  <a:lnTo>
                    <a:pt x="1217336" y="1940811"/>
                  </a:lnTo>
                  <a:lnTo>
                    <a:pt x="1251665" y="1917666"/>
                  </a:lnTo>
                  <a:lnTo>
                    <a:pt x="1274810" y="1883337"/>
                  </a:lnTo>
                  <a:lnTo>
                    <a:pt x="1283296" y="1841296"/>
                  </a:lnTo>
                  <a:lnTo>
                    <a:pt x="1283296" y="108000"/>
                  </a:lnTo>
                  <a:lnTo>
                    <a:pt x="1274810" y="65960"/>
                  </a:lnTo>
                  <a:lnTo>
                    <a:pt x="1251665" y="31630"/>
                  </a:lnTo>
                  <a:lnTo>
                    <a:pt x="1217336" y="8486"/>
                  </a:lnTo>
                  <a:lnTo>
                    <a:pt x="1175296" y="0"/>
                  </a:lnTo>
                  <a:lnTo>
                    <a:pt x="108000" y="0"/>
                  </a:lnTo>
                  <a:close/>
                </a:path>
              </a:pathLst>
            </a:custGeom>
            <a:ln w="12700">
              <a:solidFill>
                <a:srgbClr val="ED1B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658500" y="8945170"/>
            <a:ext cx="2160270" cy="963930"/>
            <a:chOff x="658500" y="8945170"/>
            <a:chExt cx="2160270" cy="963930"/>
          </a:xfrm>
        </p:grpSpPr>
        <p:sp>
          <p:nvSpPr>
            <p:cNvPr id="34" name="object 34"/>
            <p:cNvSpPr/>
            <p:nvPr/>
          </p:nvSpPr>
          <p:spPr>
            <a:xfrm>
              <a:off x="664850" y="8951520"/>
              <a:ext cx="2147570" cy="951230"/>
            </a:xfrm>
            <a:custGeom>
              <a:avLst/>
              <a:gdLst/>
              <a:ahLst/>
              <a:cxnLst/>
              <a:rect l="l" t="t" r="r" b="b"/>
              <a:pathLst>
                <a:path w="2147570" h="951229">
                  <a:moveTo>
                    <a:pt x="2039302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843140"/>
                  </a:lnTo>
                  <a:lnTo>
                    <a:pt x="8486" y="885181"/>
                  </a:lnTo>
                  <a:lnTo>
                    <a:pt x="31630" y="919510"/>
                  </a:lnTo>
                  <a:lnTo>
                    <a:pt x="65960" y="942654"/>
                  </a:lnTo>
                  <a:lnTo>
                    <a:pt x="108000" y="951141"/>
                  </a:lnTo>
                  <a:lnTo>
                    <a:pt x="2039302" y="951141"/>
                  </a:lnTo>
                  <a:lnTo>
                    <a:pt x="2081337" y="942654"/>
                  </a:lnTo>
                  <a:lnTo>
                    <a:pt x="2115667" y="919510"/>
                  </a:lnTo>
                  <a:lnTo>
                    <a:pt x="2138814" y="885181"/>
                  </a:lnTo>
                  <a:lnTo>
                    <a:pt x="2147303" y="843140"/>
                  </a:lnTo>
                  <a:lnTo>
                    <a:pt x="2147303" y="108000"/>
                  </a:lnTo>
                  <a:lnTo>
                    <a:pt x="2138814" y="65960"/>
                  </a:lnTo>
                  <a:lnTo>
                    <a:pt x="2115667" y="31630"/>
                  </a:lnTo>
                  <a:lnTo>
                    <a:pt x="2081337" y="8486"/>
                  </a:lnTo>
                  <a:lnTo>
                    <a:pt x="2039302" y="0"/>
                  </a:lnTo>
                  <a:close/>
                </a:path>
              </a:pathLst>
            </a:custGeom>
            <a:solidFill>
              <a:srgbClr val="ED1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4850" y="8951520"/>
              <a:ext cx="2147570" cy="951230"/>
            </a:xfrm>
            <a:custGeom>
              <a:avLst/>
              <a:gdLst/>
              <a:ahLst/>
              <a:cxnLst/>
              <a:rect l="l" t="t" r="r" b="b"/>
              <a:pathLst>
                <a:path w="2147570" h="951229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843140"/>
                  </a:lnTo>
                  <a:lnTo>
                    <a:pt x="8486" y="885181"/>
                  </a:lnTo>
                  <a:lnTo>
                    <a:pt x="31630" y="919510"/>
                  </a:lnTo>
                  <a:lnTo>
                    <a:pt x="65960" y="942654"/>
                  </a:lnTo>
                  <a:lnTo>
                    <a:pt x="108000" y="951141"/>
                  </a:lnTo>
                  <a:lnTo>
                    <a:pt x="2039302" y="951141"/>
                  </a:lnTo>
                  <a:lnTo>
                    <a:pt x="2081337" y="942654"/>
                  </a:lnTo>
                  <a:lnTo>
                    <a:pt x="2115667" y="919510"/>
                  </a:lnTo>
                  <a:lnTo>
                    <a:pt x="2138814" y="885181"/>
                  </a:lnTo>
                  <a:lnTo>
                    <a:pt x="2147303" y="843140"/>
                  </a:lnTo>
                  <a:lnTo>
                    <a:pt x="2147303" y="108000"/>
                  </a:lnTo>
                  <a:lnTo>
                    <a:pt x="2138814" y="65960"/>
                  </a:lnTo>
                  <a:lnTo>
                    <a:pt x="2115667" y="31630"/>
                  </a:lnTo>
                  <a:lnTo>
                    <a:pt x="2081337" y="8486"/>
                  </a:lnTo>
                  <a:lnTo>
                    <a:pt x="2039302" y="0"/>
                  </a:lnTo>
                  <a:lnTo>
                    <a:pt x="108000" y="0"/>
                  </a:lnTo>
                  <a:close/>
                </a:path>
              </a:pathLst>
            </a:custGeom>
            <a:ln w="12699">
              <a:solidFill>
                <a:srgbClr val="123F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658500" y="10039991"/>
            <a:ext cx="2160270" cy="635635"/>
            <a:chOff x="658500" y="10039991"/>
            <a:chExt cx="2160270" cy="635635"/>
          </a:xfrm>
        </p:grpSpPr>
        <p:sp>
          <p:nvSpPr>
            <p:cNvPr id="37" name="object 37"/>
            <p:cNvSpPr/>
            <p:nvPr/>
          </p:nvSpPr>
          <p:spPr>
            <a:xfrm>
              <a:off x="664850" y="10046341"/>
              <a:ext cx="2147570" cy="622935"/>
            </a:xfrm>
            <a:custGeom>
              <a:avLst/>
              <a:gdLst/>
              <a:ahLst/>
              <a:cxnLst/>
              <a:rect l="l" t="t" r="r" b="b"/>
              <a:pathLst>
                <a:path w="2147570" h="622934">
                  <a:moveTo>
                    <a:pt x="2039302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14819"/>
                  </a:lnTo>
                  <a:lnTo>
                    <a:pt x="8486" y="556853"/>
                  </a:lnTo>
                  <a:lnTo>
                    <a:pt x="31630" y="591178"/>
                  </a:lnTo>
                  <a:lnTo>
                    <a:pt x="65960" y="614321"/>
                  </a:lnTo>
                  <a:lnTo>
                    <a:pt x="108000" y="622807"/>
                  </a:lnTo>
                  <a:lnTo>
                    <a:pt x="2039302" y="622807"/>
                  </a:lnTo>
                  <a:lnTo>
                    <a:pt x="2081337" y="614321"/>
                  </a:lnTo>
                  <a:lnTo>
                    <a:pt x="2115667" y="591178"/>
                  </a:lnTo>
                  <a:lnTo>
                    <a:pt x="2138814" y="556853"/>
                  </a:lnTo>
                  <a:lnTo>
                    <a:pt x="2147303" y="514819"/>
                  </a:lnTo>
                  <a:lnTo>
                    <a:pt x="2147303" y="108000"/>
                  </a:lnTo>
                  <a:lnTo>
                    <a:pt x="2138814" y="65960"/>
                  </a:lnTo>
                  <a:lnTo>
                    <a:pt x="2115667" y="31630"/>
                  </a:lnTo>
                  <a:lnTo>
                    <a:pt x="2081337" y="8486"/>
                  </a:lnTo>
                  <a:lnTo>
                    <a:pt x="2039302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4850" y="10046341"/>
              <a:ext cx="2147570" cy="622935"/>
            </a:xfrm>
            <a:custGeom>
              <a:avLst/>
              <a:gdLst/>
              <a:ahLst/>
              <a:cxnLst/>
              <a:rect l="l" t="t" r="r" b="b"/>
              <a:pathLst>
                <a:path w="2147570" h="622934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14819"/>
                  </a:lnTo>
                  <a:lnTo>
                    <a:pt x="8486" y="556853"/>
                  </a:lnTo>
                  <a:lnTo>
                    <a:pt x="31630" y="591178"/>
                  </a:lnTo>
                  <a:lnTo>
                    <a:pt x="65960" y="614321"/>
                  </a:lnTo>
                  <a:lnTo>
                    <a:pt x="108000" y="622807"/>
                  </a:lnTo>
                  <a:lnTo>
                    <a:pt x="2039302" y="622807"/>
                  </a:lnTo>
                  <a:lnTo>
                    <a:pt x="2081337" y="614321"/>
                  </a:lnTo>
                  <a:lnTo>
                    <a:pt x="2115667" y="591178"/>
                  </a:lnTo>
                  <a:lnTo>
                    <a:pt x="2138814" y="556853"/>
                  </a:lnTo>
                  <a:lnTo>
                    <a:pt x="2147303" y="514819"/>
                  </a:lnTo>
                  <a:lnTo>
                    <a:pt x="2147303" y="108000"/>
                  </a:lnTo>
                  <a:lnTo>
                    <a:pt x="2138814" y="65960"/>
                  </a:lnTo>
                  <a:lnTo>
                    <a:pt x="2115667" y="31630"/>
                  </a:lnTo>
                  <a:lnTo>
                    <a:pt x="2081337" y="8486"/>
                  </a:lnTo>
                  <a:lnTo>
                    <a:pt x="2039302" y="0"/>
                  </a:lnTo>
                  <a:lnTo>
                    <a:pt x="108000" y="0"/>
                  </a:lnTo>
                  <a:close/>
                </a:path>
              </a:pathLst>
            </a:custGeom>
            <a:ln w="12699">
              <a:solidFill>
                <a:srgbClr val="123F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9" name="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" y="226504"/>
            <a:ext cx="7713000" cy="1847323"/>
          </a:xfrm>
          <a:prstGeom prst="rect">
            <a:avLst/>
          </a:prstGeom>
        </p:spPr>
      </p:pic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38800" y="907321"/>
            <a:ext cx="396828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b="1" dirty="0">
                <a:solidFill>
                  <a:srgbClr val="ED1B2E"/>
                </a:solidFill>
                <a:latin typeface="Century Gothic"/>
                <a:cs typeface="Century Gothic"/>
              </a:rPr>
              <a:t>Treatment management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338800" y="1203415"/>
            <a:ext cx="4484370" cy="71501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en-GB" sz="2400" b="1">
                <a:solidFill>
                  <a:srgbClr val="ED1B2E"/>
                </a:solidFill>
                <a:latin typeface="Century Gothic"/>
                <a:cs typeface="Century Gothic"/>
              </a:rPr>
              <a:t>Postpartum haemorrhage </a:t>
            </a:r>
            <a:r>
              <a:rPr lang="en-GB" sz="1800">
                <a:solidFill>
                  <a:srgbClr val="0064B0"/>
                </a:solidFill>
                <a:latin typeface="Calibri"/>
                <a:cs typeface="Calibri"/>
              </a:rPr>
              <a:t>(PPH)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en-GB" sz="1400" i="1">
                <a:solidFill>
                  <a:srgbClr val="0064B0"/>
                </a:solidFill>
                <a:latin typeface="Calibri"/>
                <a:cs typeface="Calibri"/>
              </a:rPr>
              <a:t>Pařízek A., Černý V., Blatný J., Salaj P, Kvasnička T.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990616" y="2396466"/>
            <a:ext cx="1485265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1050" dirty="0">
                <a:solidFill>
                  <a:srgbClr val="FFFFFF"/>
                </a:solidFill>
                <a:latin typeface="Calibri"/>
                <a:cs typeface="Calibri"/>
              </a:rPr>
              <a:t>Prophylaxis with uterotonics</a:t>
            </a:r>
          </a:p>
          <a:p>
            <a:pPr marL="20955" algn="ctr">
              <a:lnSpc>
                <a:spcPct val="100000"/>
              </a:lnSpc>
              <a:spcBef>
                <a:spcPts val="60"/>
              </a:spcBef>
            </a:pPr>
            <a:r>
              <a:rPr lang="en-GB" sz="1200" b="1" dirty="0">
                <a:solidFill>
                  <a:srgbClr val="FFFFFF"/>
                </a:solidFill>
                <a:latin typeface="Calibri"/>
                <a:cs typeface="Calibri"/>
              </a:rPr>
              <a:t>Identification of PPH</a:t>
            </a:r>
          </a:p>
        </p:txBody>
      </p:sp>
      <p:sp>
        <p:nvSpPr>
          <p:cNvPr id="43" name="object 43"/>
          <p:cNvSpPr/>
          <p:nvPr/>
        </p:nvSpPr>
        <p:spPr>
          <a:xfrm>
            <a:off x="4048848" y="3130855"/>
            <a:ext cx="1067435" cy="583565"/>
          </a:xfrm>
          <a:custGeom>
            <a:avLst/>
            <a:gdLst/>
            <a:ahLst/>
            <a:cxnLst/>
            <a:rect l="l" t="t" r="r" b="b"/>
            <a:pathLst>
              <a:path w="1067435" h="583564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475094"/>
                </a:lnTo>
                <a:lnTo>
                  <a:pt x="8486" y="517135"/>
                </a:lnTo>
                <a:lnTo>
                  <a:pt x="31630" y="551464"/>
                </a:lnTo>
                <a:lnTo>
                  <a:pt x="65960" y="574608"/>
                </a:lnTo>
                <a:lnTo>
                  <a:pt x="108000" y="583095"/>
                </a:lnTo>
                <a:lnTo>
                  <a:pt x="959294" y="583095"/>
                </a:lnTo>
                <a:lnTo>
                  <a:pt x="1001335" y="574608"/>
                </a:lnTo>
                <a:lnTo>
                  <a:pt x="1035664" y="551464"/>
                </a:lnTo>
                <a:lnTo>
                  <a:pt x="1058808" y="517135"/>
                </a:lnTo>
                <a:lnTo>
                  <a:pt x="1067295" y="475094"/>
                </a:lnTo>
                <a:lnTo>
                  <a:pt x="1067295" y="108000"/>
                </a:lnTo>
                <a:lnTo>
                  <a:pt x="1058808" y="65960"/>
                </a:lnTo>
                <a:lnTo>
                  <a:pt x="1035664" y="31630"/>
                </a:lnTo>
                <a:lnTo>
                  <a:pt x="1001335" y="8486"/>
                </a:lnTo>
                <a:lnTo>
                  <a:pt x="959294" y="0"/>
                </a:lnTo>
                <a:lnTo>
                  <a:pt x="108000" y="0"/>
                </a:lnTo>
                <a:close/>
              </a:path>
            </a:pathLst>
          </a:custGeom>
          <a:ln w="127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00849" y="3130855"/>
            <a:ext cx="1067435" cy="583565"/>
          </a:xfrm>
          <a:custGeom>
            <a:avLst/>
            <a:gdLst/>
            <a:ahLst/>
            <a:cxnLst/>
            <a:rect l="l" t="t" r="r" b="b"/>
            <a:pathLst>
              <a:path w="1067435" h="583564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475094"/>
                </a:lnTo>
                <a:lnTo>
                  <a:pt x="8486" y="517135"/>
                </a:lnTo>
                <a:lnTo>
                  <a:pt x="31630" y="551464"/>
                </a:lnTo>
                <a:lnTo>
                  <a:pt x="65960" y="574608"/>
                </a:lnTo>
                <a:lnTo>
                  <a:pt x="108000" y="583095"/>
                </a:lnTo>
                <a:lnTo>
                  <a:pt x="959294" y="583095"/>
                </a:lnTo>
                <a:lnTo>
                  <a:pt x="1001335" y="574608"/>
                </a:lnTo>
                <a:lnTo>
                  <a:pt x="1035664" y="551464"/>
                </a:lnTo>
                <a:lnTo>
                  <a:pt x="1058808" y="517135"/>
                </a:lnTo>
                <a:lnTo>
                  <a:pt x="1067295" y="475094"/>
                </a:lnTo>
                <a:lnTo>
                  <a:pt x="1067295" y="108000"/>
                </a:lnTo>
                <a:lnTo>
                  <a:pt x="1058808" y="65960"/>
                </a:lnTo>
                <a:lnTo>
                  <a:pt x="1035664" y="31630"/>
                </a:lnTo>
                <a:lnTo>
                  <a:pt x="1001335" y="8486"/>
                </a:lnTo>
                <a:lnTo>
                  <a:pt x="959294" y="0"/>
                </a:lnTo>
                <a:lnTo>
                  <a:pt x="108000" y="0"/>
                </a:lnTo>
                <a:close/>
              </a:path>
            </a:pathLst>
          </a:custGeom>
          <a:ln w="127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52849" y="3130855"/>
            <a:ext cx="1067435" cy="583565"/>
          </a:xfrm>
          <a:custGeom>
            <a:avLst/>
            <a:gdLst/>
            <a:ahLst/>
            <a:cxnLst/>
            <a:rect l="l" t="t" r="r" b="b"/>
            <a:pathLst>
              <a:path w="1067434" h="583564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475094"/>
                </a:lnTo>
                <a:lnTo>
                  <a:pt x="8486" y="517135"/>
                </a:lnTo>
                <a:lnTo>
                  <a:pt x="31630" y="551464"/>
                </a:lnTo>
                <a:lnTo>
                  <a:pt x="65960" y="574608"/>
                </a:lnTo>
                <a:lnTo>
                  <a:pt x="108000" y="583095"/>
                </a:lnTo>
                <a:lnTo>
                  <a:pt x="959294" y="583095"/>
                </a:lnTo>
                <a:lnTo>
                  <a:pt x="1001335" y="574608"/>
                </a:lnTo>
                <a:lnTo>
                  <a:pt x="1035664" y="551464"/>
                </a:lnTo>
                <a:lnTo>
                  <a:pt x="1058808" y="517135"/>
                </a:lnTo>
                <a:lnTo>
                  <a:pt x="1067295" y="475094"/>
                </a:lnTo>
                <a:lnTo>
                  <a:pt x="1067295" y="108000"/>
                </a:lnTo>
                <a:lnTo>
                  <a:pt x="1058808" y="65960"/>
                </a:lnTo>
                <a:lnTo>
                  <a:pt x="1035664" y="31630"/>
                </a:lnTo>
                <a:lnTo>
                  <a:pt x="1001335" y="8486"/>
                </a:lnTo>
                <a:lnTo>
                  <a:pt x="959294" y="0"/>
                </a:lnTo>
                <a:lnTo>
                  <a:pt x="108000" y="0"/>
                </a:lnTo>
                <a:close/>
              </a:path>
            </a:pathLst>
          </a:custGeom>
          <a:ln w="127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2890499" y="2116505"/>
            <a:ext cx="2445385" cy="1604010"/>
            <a:chOff x="2890499" y="2116505"/>
            <a:chExt cx="2445385" cy="1604010"/>
          </a:xfrm>
        </p:grpSpPr>
        <p:sp>
          <p:nvSpPr>
            <p:cNvPr id="47" name="object 47"/>
            <p:cNvSpPr/>
            <p:nvPr/>
          </p:nvSpPr>
          <p:spPr>
            <a:xfrm>
              <a:off x="2896849" y="3130854"/>
              <a:ext cx="1067435" cy="583565"/>
            </a:xfrm>
            <a:custGeom>
              <a:avLst/>
              <a:gdLst/>
              <a:ahLst/>
              <a:cxnLst/>
              <a:rect l="l" t="t" r="r" b="b"/>
              <a:pathLst>
                <a:path w="1067435" h="583564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475094"/>
                  </a:lnTo>
                  <a:lnTo>
                    <a:pt x="8486" y="517135"/>
                  </a:lnTo>
                  <a:lnTo>
                    <a:pt x="31630" y="551464"/>
                  </a:lnTo>
                  <a:lnTo>
                    <a:pt x="65960" y="574608"/>
                  </a:lnTo>
                  <a:lnTo>
                    <a:pt x="108000" y="583095"/>
                  </a:lnTo>
                  <a:lnTo>
                    <a:pt x="959307" y="583095"/>
                  </a:lnTo>
                  <a:lnTo>
                    <a:pt x="1001340" y="574608"/>
                  </a:lnTo>
                  <a:lnTo>
                    <a:pt x="1035665" y="551464"/>
                  </a:lnTo>
                  <a:lnTo>
                    <a:pt x="1058808" y="517135"/>
                  </a:lnTo>
                  <a:lnTo>
                    <a:pt x="1067295" y="475094"/>
                  </a:lnTo>
                  <a:lnTo>
                    <a:pt x="1067295" y="108000"/>
                  </a:lnTo>
                  <a:lnTo>
                    <a:pt x="1058808" y="65960"/>
                  </a:lnTo>
                  <a:lnTo>
                    <a:pt x="1035665" y="31630"/>
                  </a:lnTo>
                  <a:lnTo>
                    <a:pt x="1001340" y="8486"/>
                  </a:lnTo>
                  <a:lnTo>
                    <a:pt x="959307" y="0"/>
                  </a:lnTo>
                  <a:lnTo>
                    <a:pt x="108000" y="0"/>
                  </a:lnTo>
                  <a:close/>
                </a:path>
              </a:pathLst>
            </a:custGeom>
            <a:ln w="12700">
              <a:solidFill>
                <a:srgbClr val="ED1B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37279" y="2117229"/>
              <a:ext cx="1298575" cy="948055"/>
            </a:xfrm>
            <a:custGeom>
              <a:avLst/>
              <a:gdLst/>
              <a:ahLst/>
              <a:cxnLst/>
              <a:rect l="l" t="t" r="r" b="b"/>
              <a:pathLst>
                <a:path w="1298575" h="948055">
                  <a:moveTo>
                    <a:pt x="1298448" y="0"/>
                  </a:moveTo>
                  <a:lnTo>
                    <a:pt x="0" y="0"/>
                  </a:lnTo>
                  <a:lnTo>
                    <a:pt x="0" y="947927"/>
                  </a:lnTo>
                  <a:lnTo>
                    <a:pt x="1298448" y="947927"/>
                  </a:lnTo>
                  <a:lnTo>
                    <a:pt x="1298448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3500" y="2116505"/>
              <a:ext cx="1230065" cy="883818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3149497" y="3303762"/>
            <a:ext cx="4832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b="1">
                <a:solidFill>
                  <a:srgbClr val="ED1B2E"/>
                </a:solidFill>
                <a:latin typeface="Calibri"/>
                <a:cs typeface="Calibri"/>
              </a:rPr>
              <a:t>Tone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273599" y="3303762"/>
            <a:ext cx="597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b="1">
                <a:solidFill>
                  <a:srgbClr val="ED1B2E"/>
                </a:solidFill>
                <a:latin typeface="Calibri"/>
                <a:cs typeface="Calibri"/>
              </a:rPr>
              <a:t>Trauma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531812" y="3303762"/>
            <a:ext cx="5416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b="1">
                <a:solidFill>
                  <a:srgbClr val="ED1B2E"/>
                </a:solidFill>
                <a:latin typeface="Calibri"/>
                <a:cs typeface="Calibri"/>
              </a:rPr>
              <a:t>Tissue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6542378" y="3303762"/>
            <a:ext cx="657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b="1">
                <a:solidFill>
                  <a:srgbClr val="ED1B2E"/>
                </a:solidFill>
                <a:latin typeface="Calibri"/>
                <a:cs typeface="Calibri"/>
              </a:rPr>
              <a:t>Thrombin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112130" y="3187824"/>
            <a:ext cx="12420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0" marR="5080" indent="-426084">
              <a:lnSpc>
                <a:spcPct val="100000"/>
              </a:lnSpc>
              <a:spcBef>
                <a:spcPts val="100"/>
              </a:spcBef>
            </a:pPr>
            <a:r>
              <a:rPr lang="en-GB" sz="1400" b="1">
                <a:solidFill>
                  <a:srgbClr val="FFFFFF"/>
                </a:solidFill>
                <a:latin typeface="Calibri"/>
                <a:cs typeface="Calibri"/>
              </a:rPr>
              <a:t>Determining the cause (4T)</a:t>
            </a:r>
          </a:p>
        </p:txBody>
      </p:sp>
      <p:grpSp>
        <p:nvGrpSpPr>
          <p:cNvPr id="55" name="object 55"/>
          <p:cNvGrpSpPr/>
          <p:nvPr/>
        </p:nvGrpSpPr>
        <p:grpSpPr>
          <a:xfrm>
            <a:off x="2906217" y="1945513"/>
            <a:ext cx="3469640" cy="4745355"/>
            <a:chOff x="2906217" y="1945513"/>
            <a:chExt cx="3469640" cy="4745355"/>
          </a:xfrm>
        </p:grpSpPr>
        <p:sp>
          <p:nvSpPr>
            <p:cNvPr id="56" name="object 56"/>
            <p:cNvSpPr/>
            <p:nvPr/>
          </p:nvSpPr>
          <p:spPr>
            <a:xfrm>
              <a:off x="3142449" y="1970621"/>
              <a:ext cx="746760" cy="1161415"/>
            </a:xfrm>
            <a:custGeom>
              <a:avLst/>
              <a:gdLst/>
              <a:ahLst/>
              <a:cxnLst/>
              <a:rect l="l" t="t" r="r" b="b"/>
              <a:pathLst>
                <a:path w="746760" h="1161414">
                  <a:moveTo>
                    <a:pt x="746760" y="0"/>
                  </a:moveTo>
                  <a:lnTo>
                    <a:pt x="0" y="0"/>
                  </a:lnTo>
                  <a:lnTo>
                    <a:pt x="0" y="1161288"/>
                  </a:lnTo>
                  <a:lnTo>
                    <a:pt x="746760" y="1161288"/>
                  </a:lnTo>
                  <a:lnTo>
                    <a:pt x="746760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3427" y="1945513"/>
              <a:ext cx="740509" cy="110830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906217" y="4991087"/>
              <a:ext cx="1155700" cy="716280"/>
            </a:xfrm>
            <a:custGeom>
              <a:avLst/>
              <a:gdLst/>
              <a:ahLst/>
              <a:cxnLst/>
              <a:rect l="l" t="t" r="r" b="b"/>
              <a:pathLst>
                <a:path w="1155700" h="716279">
                  <a:moveTo>
                    <a:pt x="1155191" y="0"/>
                  </a:moveTo>
                  <a:lnTo>
                    <a:pt x="0" y="0"/>
                  </a:lnTo>
                  <a:lnTo>
                    <a:pt x="0" y="716279"/>
                  </a:lnTo>
                  <a:lnTo>
                    <a:pt x="1155191" y="716279"/>
                  </a:lnTo>
                  <a:lnTo>
                    <a:pt x="1155191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2442" y="5011219"/>
              <a:ext cx="1038047" cy="59877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74000" y="4902642"/>
              <a:ext cx="1165537" cy="80588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65698" y="5877661"/>
              <a:ext cx="809929" cy="813180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1123266" y="4157155"/>
            <a:ext cx="140381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Uterine massage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738851" y="4945555"/>
            <a:ext cx="1999614" cy="17235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 algn="ctr">
              <a:lnSpc>
                <a:spcPct val="100000"/>
              </a:lnSpc>
              <a:spcBef>
                <a:spcPts val="100"/>
              </a:spcBef>
            </a:pP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Uterotonics   </a:t>
            </a:r>
          </a:p>
          <a:p>
            <a:pPr marL="25400" marR="17780" algn="ctr">
              <a:lnSpc>
                <a:spcPct val="100000"/>
              </a:lnSpc>
              <a:spcBef>
                <a:spcPts val="100"/>
              </a:spcBef>
            </a:pP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Tranexamic acid   Fibrinogen</a:t>
            </a: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400" dirty="0">
              <a:latin typeface="Calibri"/>
              <a:cs typeface="Calibri"/>
            </a:endParaRPr>
          </a:p>
          <a:p>
            <a:pPr marL="323850" marR="326390" algn="ctr">
              <a:lnSpc>
                <a:spcPct val="100000"/>
              </a:lnSpc>
            </a:pP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Bakri balloon</a:t>
            </a:r>
            <a:r>
              <a:rPr lang="en-GB" sz="1200" b="1" baseline="3125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GB" sz="1400" b="1" dirty="0" err="1">
                <a:solidFill>
                  <a:srgbClr val="FFFFFF"/>
                </a:solidFill>
                <a:latin typeface="Calibri"/>
                <a:cs typeface="Calibri"/>
              </a:rPr>
              <a:t>Celox</a:t>
            </a: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 PPH</a:t>
            </a:r>
            <a:r>
              <a:rPr lang="en-GB" sz="1200" b="1" baseline="3125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lang="en-GB" b="1" dirty="0">
                <a:solidFill>
                  <a:srgbClr val="FFFFFF"/>
                </a:solidFill>
              </a:rPr>
              <a:t> </a:t>
            </a:r>
          </a:p>
          <a:p>
            <a:pPr marR="2540" algn="ctr">
              <a:lnSpc>
                <a:spcPct val="100000"/>
              </a:lnSpc>
            </a:pP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JADA</a:t>
            </a:r>
            <a:r>
              <a:rPr lang="en-GB" sz="1200" b="1" baseline="3125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GB" sz="1400" b="1" dirty="0" err="1">
                <a:solidFill>
                  <a:srgbClr val="FFFFFF"/>
                </a:solidFill>
                <a:latin typeface="Calibri"/>
                <a:cs typeface="Calibri"/>
              </a:rPr>
              <a:t>NovoSeven</a:t>
            </a:r>
            <a:r>
              <a:rPr lang="en-GB" sz="1200" b="1" baseline="3125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</a:p>
        </p:txBody>
      </p:sp>
      <p:pic>
        <p:nvPicPr>
          <p:cNvPr id="64" name="object 6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04952" y="4517707"/>
            <a:ext cx="786549" cy="1263065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35249" y="5858330"/>
            <a:ext cx="809777" cy="897764"/>
          </a:xfrm>
          <a:prstGeom prst="rect">
            <a:avLst/>
          </a:prstGeom>
        </p:spPr>
      </p:pic>
      <p:grpSp>
        <p:nvGrpSpPr>
          <p:cNvPr id="66" name="object 66"/>
          <p:cNvGrpSpPr/>
          <p:nvPr/>
        </p:nvGrpSpPr>
        <p:grpSpPr>
          <a:xfrm>
            <a:off x="6687921" y="5870206"/>
            <a:ext cx="454659" cy="923925"/>
            <a:chOff x="6687921" y="5870206"/>
            <a:chExt cx="454659" cy="923925"/>
          </a:xfrm>
        </p:grpSpPr>
        <p:sp>
          <p:nvSpPr>
            <p:cNvPr id="67" name="object 67"/>
            <p:cNvSpPr/>
            <p:nvPr/>
          </p:nvSpPr>
          <p:spPr>
            <a:xfrm>
              <a:off x="6687921" y="5870206"/>
              <a:ext cx="454659" cy="923925"/>
            </a:xfrm>
            <a:custGeom>
              <a:avLst/>
              <a:gdLst/>
              <a:ahLst/>
              <a:cxnLst/>
              <a:rect l="l" t="t" r="r" b="b"/>
              <a:pathLst>
                <a:path w="454659" h="923925">
                  <a:moveTo>
                    <a:pt x="454151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454151" y="923544"/>
                  </a:lnTo>
                  <a:lnTo>
                    <a:pt x="454151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89775" y="5905589"/>
              <a:ext cx="368336" cy="803249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4143838" y="10039991"/>
            <a:ext cx="2160270" cy="635635"/>
            <a:chOff x="4143838" y="10039991"/>
            <a:chExt cx="2160270" cy="635635"/>
          </a:xfrm>
        </p:grpSpPr>
        <p:sp>
          <p:nvSpPr>
            <p:cNvPr id="70" name="object 70"/>
            <p:cNvSpPr/>
            <p:nvPr/>
          </p:nvSpPr>
          <p:spPr>
            <a:xfrm>
              <a:off x="4150188" y="10046341"/>
              <a:ext cx="2147570" cy="622935"/>
            </a:xfrm>
            <a:custGeom>
              <a:avLst/>
              <a:gdLst/>
              <a:ahLst/>
              <a:cxnLst/>
              <a:rect l="l" t="t" r="r" b="b"/>
              <a:pathLst>
                <a:path w="2147570" h="622934">
                  <a:moveTo>
                    <a:pt x="2039302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14819"/>
                  </a:lnTo>
                  <a:lnTo>
                    <a:pt x="8486" y="556853"/>
                  </a:lnTo>
                  <a:lnTo>
                    <a:pt x="31630" y="591178"/>
                  </a:lnTo>
                  <a:lnTo>
                    <a:pt x="65960" y="614321"/>
                  </a:lnTo>
                  <a:lnTo>
                    <a:pt x="108000" y="622807"/>
                  </a:lnTo>
                  <a:lnTo>
                    <a:pt x="2039302" y="622807"/>
                  </a:lnTo>
                  <a:lnTo>
                    <a:pt x="2081337" y="614321"/>
                  </a:lnTo>
                  <a:lnTo>
                    <a:pt x="2115667" y="591178"/>
                  </a:lnTo>
                  <a:lnTo>
                    <a:pt x="2138814" y="556853"/>
                  </a:lnTo>
                  <a:lnTo>
                    <a:pt x="2147303" y="514819"/>
                  </a:lnTo>
                  <a:lnTo>
                    <a:pt x="2147303" y="108000"/>
                  </a:lnTo>
                  <a:lnTo>
                    <a:pt x="2138814" y="65960"/>
                  </a:lnTo>
                  <a:lnTo>
                    <a:pt x="2115667" y="31630"/>
                  </a:lnTo>
                  <a:lnTo>
                    <a:pt x="2081337" y="8486"/>
                  </a:lnTo>
                  <a:lnTo>
                    <a:pt x="2039302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150188" y="10046341"/>
              <a:ext cx="2147570" cy="622935"/>
            </a:xfrm>
            <a:custGeom>
              <a:avLst/>
              <a:gdLst/>
              <a:ahLst/>
              <a:cxnLst/>
              <a:rect l="l" t="t" r="r" b="b"/>
              <a:pathLst>
                <a:path w="2147570" h="622934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14819"/>
                  </a:lnTo>
                  <a:lnTo>
                    <a:pt x="8486" y="556853"/>
                  </a:lnTo>
                  <a:lnTo>
                    <a:pt x="31630" y="591178"/>
                  </a:lnTo>
                  <a:lnTo>
                    <a:pt x="65960" y="614321"/>
                  </a:lnTo>
                  <a:lnTo>
                    <a:pt x="108000" y="622807"/>
                  </a:lnTo>
                  <a:lnTo>
                    <a:pt x="2039302" y="622807"/>
                  </a:lnTo>
                  <a:lnTo>
                    <a:pt x="2081337" y="614321"/>
                  </a:lnTo>
                  <a:lnTo>
                    <a:pt x="2115667" y="591178"/>
                  </a:lnTo>
                  <a:lnTo>
                    <a:pt x="2138814" y="556853"/>
                  </a:lnTo>
                  <a:lnTo>
                    <a:pt x="2147303" y="514819"/>
                  </a:lnTo>
                  <a:lnTo>
                    <a:pt x="2147303" y="108000"/>
                  </a:lnTo>
                  <a:lnTo>
                    <a:pt x="2138814" y="65960"/>
                  </a:lnTo>
                  <a:lnTo>
                    <a:pt x="2115667" y="31630"/>
                  </a:lnTo>
                  <a:lnTo>
                    <a:pt x="2081337" y="8486"/>
                  </a:lnTo>
                  <a:lnTo>
                    <a:pt x="2039302" y="0"/>
                  </a:lnTo>
                  <a:lnTo>
                    <a:pt x="108000" y="0"/>
                  </a:lnTo>
                  <a:close/>
                </a:path>
              </a:pathLst>
            </a:custGeom>
            <a:ln w="12699">
              <a:solidFill>
                <a:srgbClr val="123F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018701" y="8962621"/>
            <a:ext cx="144018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0" marR="5080" indent="-133985">
              <a:lnSpc>
                <a:spcPct val="100000"/>
              </a:lnSpc>
              <a:spcBef>
                <a:spcPts val="100"/>
              </a:spcBef>
            </a:pPr>
            <a:r>
              <a:rPr lang="en-GB" sz="1400" b="1">
                <a:solidFill>
                  <a:srgbClr val="FFFFFF"/>
                </a:solidFill>
                <a:latin typeface="Calibri"/>
                <a:cs typeface="Calibri"/>
              </a:rPr>
              <a:t>X-ray embolisation  Vessel ligation  Haemyn suture  B-Lynch suture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939580" y="10117610"/>
            <a:ext cx="15875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165" marR="5080" indent="-419100">
              <a:lnSpc>
                <a:spcPct val="100000"/>
              </a:lnSpc>
              <a:spcBef>
                <a:spcPts val="100"/>
              </a:spcBef>
            </a:pPr>
            <a:r>
              <a:rPr lang="en-GB" sz="1400" b="1">
                <a:solidFill>
                  <a:srgbClr val="FFFFFF"/>
                </a:solidFill>
                <a:latin typeface="Calibri"/>
                <a:cs typeface="Calibri"/>
              </a:rPr>
              <a:t>Ligation of internal iliac arteries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4568122" y="10236913"/>
            <a:ext cx="13119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1400" b="1" dirty="0">
                <a:solidFill>
                  <a:srgbClr val="FFFFFF"/>
                </a:solidFill>
                <a:latin typeface="Calibri"/>
                <a:cs typeface="Calibri"/>
              </a:rPr>
              <a:t>Hysterectomy</a:t>
            </a:r>
          </a:p>
        </p:txBody>
      </p:sp>
      <p:pic>
        <p:nvPicPr>
          <p:cNvPr id="75" name="object 7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20606" y="9967239"/>
            <a:ext cx="809917" cy="851217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20606" y="8966771"/>
            <a:ext cx="833259" cy="899998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554775" y="8966771"/>
            <a:ext cx="943724" cy="899998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07088" y="8991096"/>
            <a:ext cx="974166" cy="875673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141194" y="8966771"/>
            <a:ext cx="901096" cy="896967"/>
          </a:xfrm>
          <a:prstGeom prst="rect">
            <a:avLst/>
          </a:prstGeom>
        </p:spPr>
      </p:pic>
      <p:sp>
        <p:nvSpPr>
          <p:cNvPr id="80" name="object 80"/>
          <p:cNvSpPr txBox="1"/>
          <p:nvPr/>
        </p:nvSpPr>
        <p:spPr>
          <a:xfrm>
            <a:off x="715002" y="6852456"/>
            <a:ext cx="1172845" cy="15824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lang="en-GB" sz="700" dirty="0">
                <a:solidFill>
                  <a:srgbClr val="FFFFFF"/>
                </a:solidFill>
                <a:latin typeface="Calibri"/>
                <a:cs typeface="Calibri"/>
              </a:rPr>
              <a:t>Scenario 1</a:t>
            </a: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lang="en-GB" sz="800" b="1" dirty="0">
                <a:solidFill>
                  <a:srgbClr val="FFFFFF"/>
                </a:solidFill>
                <a:latin typeface="Calibri"/>
                <a:cs typeface="Calibri"/>
              </a:rPr>
              <a:t>Following vaginal delivery</a:t>
            </a:r>
          </a:p>
          <a:p>
            <a:pPr marL="17145" marR="9525" indent="-635" algn="ctr">
              <a:lnSpc>
                <a:spcPct val="100000"/>
              </a:lnSpc>
              <a:spcBef>
                <a:spcPts val="240"/>
              </a:spcBef>
            </a:pPr>
            <a:r>
              <a:rPr lang="en-GB" sz="600" dirty="0">
                <a:solidFill>
                  <a:srgbClr val="FFFFFF"/>
                </a:solidFill>
                <a:latin typeface="Calibri"/>
                <a:cs typeface="Calibri"/>
              </a:rPr>
              <a:t>In PPH following vaginal delivery</a:t>
            </a:r>
            <a:r>
              <a:rPr lang="en-GB" sz="600" b="1" dirty="0">
                <a:solidFill>
                  <a:srgbClr val="FFF200"/>
                </a:solidFill>
                <a:latin typeface="Calibri"/>
                <a:cs typeface="Calibri"/>
              </a:rPr>
              <a:t>, consider administration of </a:t>
            </a:r>
            <a:r>
              <a:rPr lang="en-GB" sz="600" b="1" dirty="0" err="1">
                <a:solidFill>
                  <a:srgbClr val="FFF200"/>
                </a:solidFill>
                <a:latin typeface="Calibri"/>
                <a:cs typeface="Calibri"/>
              </a:rPr>
              <a:t>rFVIIa</a:t>
            </a:r>
            <a:r>
              <a:rPr lang="en-GB" sz="600" dirty="0">
                <a:solidFill>
                  <a:srgbClr val="FFFFFF"/>
                </a:solidFill>
                <a:latin typeface="Calibri"/>
                <a:cs typeface="Calibri"/>
              </a:rPr>
              <a:t> after using first-line non-invasive and invasive measures</a:t>
            </a:r>
          </a:p>
          <a:p>
            <a:pPr marL="12700" marR="5080" algn="ctr">
              <a:lnSpc>
                <a:spcPct val="100000"/>
              </a:lnSpc>
              <a:spcBef>
                <a:spcPts val="285"/>
              </a:spcBef>
            </a:pPr>
            <a:r>
              <a:rPr lang="en-GB" sz="600" dirty="0">
                <a:solidFill>
                  <a:srgbClr val="FFFFFF"/>
                </a:solidFill>
                <a:latin typeface="Calibri"/>
                <a:cs typeface="Calibri"/>
              </a:rPr>
              <a:t>(uterotonics, TXA, intravenous fluids/blood/blood products and fibrinogen, treatment of birth injuries, uterine cavity revision, uterine tamponade),</a:t>
            </a:r>
          </a:p>
          <a:p>
            <a:pPr marL="61594" marR="54610" algn="ctr">
              <a:lnSpc>
                <a:spcPct val="100000"/>
              </a:lnSpc>
            </a:pPr>
            <a:r>
              <a:rPr lang="en-GB" sz="600" dirty="0">
                <a:solidFill>
                  <a:srgbClr val="FFFFFF"/>
                </a:solidFill>
                <a:latin typeface="Calibri"/>
                <a:cs typeface="Calibri"/>
              </a:rPr>
              <a:t>if the patient is still bleeding,</a:t>
            </a:r>
            <a:r>
              <a:rPr lang="en-GB" sz="600" b="1" dirty="0">
                <a:solidFill>
                  <a:srgbClr val="FFF200"/>
                </a:solidFill>
                <a:latin typeface="Calibri"/>
                <a:cs typeface="Calibri"/>
              </a:rPr>
              <a:t> before laparotomy or uterine artery </a:t>
            </a:r>
            <a:r>
              <a:rPr lang="en-GB" sz="600" b="1" dirty="0" err="1">
                <a:solidFill>
                  <a:srgbClr val="FFF200"/>
                </a:solidFill>
                <a:latin typeface="Calibri"/>
                <a:cs typeface="Calibri"/>
              </a:rPr>
              <a:t>embolisation</a:t>
            </a:r>
            <a:r>
              <a:rPr lang="en-GB" sz="600" b="1" dirty="0">
                <a:solidFill>
                  <a:srgbClr val="FFF2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2120375" y="6852456"/>
            <a:ext cx="1141095" cy="13741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lang="en-GB" sz="700">
                <a:solidFill>
                  <a:srgbClr val="FFFFFF"/>
                </a:solidFill>
                <a:latin typeface="Calibri"/>
                <a:cs typeface="Calibri"/>
              </a:rPr>
              <a:t>Scenario 2</a:t>
            </a:r>
          </a:p>
          <a:p>
            <a:pPr marL="181610" marR="173990" indent="-635" algn="ctr">
              <a:lnSpc>
                <a:spcPct val="100000"/>
              </a:lnSpc>
              <a:spcBef>
                <a:spcPts val="305"/>
              </a:spcBef>
            </a:pPr>
            <a:r>
              <a:rPr lang="en-GB" sz="800" b="1">
                <a:solidFill>
                  <a:srgbClr val="FFFFFF"/>
                </a:solidFill>
                <a:latin typeface="Calibri"/>
                <a:cs typeface="Calibri"/>
              </a:rPr>
              <a:t>During caesarean section</a:t>
            </a:r>
          </a:p>
          <a:p>
            <a:pPr marL="19050" marR="11430" indent="-635" algn="ctr">
              <a:lnSpc>
                <a:spcPct val="100000"/>
              </a:lnSpc>
              <a:spcBef>
                <a:spcPts val="240"/>
              </a:spcBef>
            </a:pPr>
            <a:r>
              <a:rPr lang="en-GB" sz="600">
                <a:solidFill>
                  <a:srgbClr val="FFFFFF"/>
                </a:solidFill>
                <a:latin typeface="Calibri"/>
                <a:cs typeface="Calibri"/>
              </a:rPr>
              <a:t>In PPH during caesarean section,</a:t>
            </a:r>
            <a:r>
              <a:rPr lang="en-GB" sz="600" b="1">
                <a:solidFill>
                  <a:srgbClr val="FFF200"/>
                </a:solidFill>
                <a:latin typeface="Calibri"/>
                <a:cs typeface="Calibri"/>
              </a:rPr>
              <a:t> consider using rFVIIa</a:t>
            </a:r>
            <a:r>
              <a:rPr lang="en-GB" sz="600">
                <a:solidFill>
                  <a:srgbClr val="FFFFFF"/>
                </a:solidFill>
                <a:latin typeface="Calibri"/>
                <a:cs typeface="Calibri"/>
              </a:rPr>
              <a:t> after failure of first-line surgical measures</a:t>
            </a:r>
          </a:p>
          <a:p>
            <a:pPr marL="48895" marR="41275" indent="-635" algn="ctr">
              <a:lnSpc>
                <a:spcPct val="100000"/>
              </a:lnSpc>
              <a:spcBef>
                <a:spcPts val="285"/>
              </a:spcBef>
            </a:pPr>
            <a:r>
              <a:rPr lang="en-GB" sz="600">
                <a:solidFill>
                  <a:srgbClr val="FFFFFF"/>
                </a:solidFill>
                <a:latin typeface="Calibri"/>
                <a:cs typeface="Calibri"/>
              </a:rPr>
              <a:t>(compressive sutures of the uterus, vascular ligation, uterine tamponade),</a:t>
            </a:r>
          </a:p>
          <a:p>
            <a:pPr marL="12700" marR="5080" algn="ctr">
              <a:lnSpc>
                <a:spcPct val="100000"/>
              </a:lnSpc>
              <a:spcBef>
                <a:spcPts val="280"/>
              </a:spcBef>
            </a:pPr>
            <a:r>
              <a:rPr lang="en-GB" sz="600" b="1">
                <a:solidFill>
                  <a:srgbClr val="FFF200"/>
                </a:solidFill>
                <a:latin typeface="Calibri"/>
                <a:cs typeface="Calibri"/>
              </a:rPr>
              <a:t>but before uterine artery embolisation or hysterectomy.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3503004" y="6852456"/>
            <a:ext cx="1155065" cy="15824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lang="en-GB" sz="700">
                <a:solidFill>
                  <a:srgbClr val="FFFFFF"/>
                </a:solidFill>
                <a:latin typeface="Calibri"/>
                <a:cs typeface="Calibri"/>
              </a:rPr>
              <a:t>Scenario 3</a:t>
            </a: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lang="en-GB" sz="800" b="1">
                <a:solidFill>
                  <a:srgbClr val="FFFFFF"/>
                </a:solidFill>
                <a:latin typeface="Calibri"/>
                <a:cs typeface="Calibri"/>
              </a:rPr>
              <a:t>After caesarean section</a:t>
            </a:r>
          </a:p>
          <a:p>
            <a:pPr marL="42545" marR="34925" indent="-635" algn="ctr">
              <a:lnSpc>
                <a:spcPct val="100000"/>
              </a:lnSpc>
              <a:spcBef>
                <a:spcPts val="240"/>
              </a:spcBef>
            </a:pPr>
            <a:r>
              <a:rPr lang="en-GB" sz="600">
                <a:solidFill>
                  <a:srgbClr val="FFFFFF"/>
                </a:solidFill>
                <a:latin typeface="Calibri"/>
                <a:cs typeface="Calibri"/>
              </a:rPr>
              <a:t>After caesarean section, when the patient is in the ICU or PACU and laparotomy has been closed, but severe ongoing bleeding is evident,</a:t>
            </a:r>
            <a:r>
              <a:rPr lang="en-GB" sz="600" b="1">
                <a:solidFill>
                  <a:srgbClr val="FFF200"/>
                </a:solidFill>
                <a:latin typeface="Calibri"/>
                <a:cs typeface="Calibri"/>
              </a:rPr>
              <a:t> consider administration of rFVIIa</a:t>
            </a:r>
            <a:r>
              <a:rPr lang="en-GB" sz="600">
                <a:solidFill>
                  <a:srgbClr val="FFFFFF"/>
                </a:solidFill>
                <a:latin typeface="Calibri"/>
                <a:cs typeface="Calibri"/>
              </a:rPr>
              <a:t> (possibly in combination</a:t>
            </a:r>
          </a:p>
          <a:p>
            <a:pPr algn="ctr">
              <a:lnSpc>
                <a:spcPct val="100000"/>
              </a:lnSpc>
            </a:pPr>
            <a:r>
              <a:rPr lang="en-GB" sz="600">
                <a:solidFill>
                  <a:srgbClr val="FFFFFF"/>
                </a:solidFill>
                <a:latin typeface="Calibri"/>
                <a:cs typeface="Calibri"/>
              </a:rPr>
              <a:t>with uterine artery embolisation),</a:t>
            </a:r>
          </a:p>
          <a:p>
            <a:pPr marL="109220" marR="101600" indent="21590" algn="ctr">
              <a:lnSpc>
                <a:spcPct val="100000"/>
              </a:lnSpc>
              <a:spcBef>
                <a:spcPts val="285"/>
              </a:spcBef>
            </a:pPr>
            <a:r>
              <a:rPr lang="en-GB" sz="600" b="1">
                <a:solidFill>
                  <a:srgbClr val="FFF200"/>
                </a:solidFill>
                <a:latin typeface="Calibri"/>
                <a:cs typeface="Calibri"/>
              </a:rPr>
              <a:t>Do not delay re-laparotomy in cases of:</a:t>
            </a:r>
            <a:r>
              <a:rPr lang="en-GB" sz="600">
                <a:solidFill>
                  <a:srgbClr val="FFFFFF"/>
                </a:solidFill>
                <a:latin typeface="Calibri"/>
                <a:cs typeface="Calibri"/>
              </a:rPr>
              <a:t> severe intra-abdominal</a:t>
            </a:r>
          </a:p>
          <a:p>
            <a:pPr marL="12700" marR="5080" algn="ctr">
              <a:lnSpc>
                <a:spcPct val="100000"/>
              </a:lnSpc>
            </a:pPr>
            <a:r>
              <a:rPr lang="en-GB" sz="600">
                <a:solidFill>
                  <a:srgbClr val="FFFFFF"/>
                </a:solidFill>
                <a:latin typeface="Calibri"/>
                <a:cs typeface="Calibri"/>
              </a:rPr>
              <a:t>bleeding with significant haemoglobin drop and/or cardiovascular instability.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4855582" y="6852456"/>
            <a:ext cx="1217930" cy="18872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lang="en-GB" sz="700">
                <a:solidFill>
                  <a:srgbClr val="FFFFFF"/>
                </a:solidFill>
                <a:latin typeface="Calibri"/>
                <a:cs typeface="Calibri"/>
              </a:rPr>
              <a:t>Scenario 4</a:t>
            </a: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lang="en-GB" sz="800" b="1">
                <a:solidFill>
                  <a:srgbClr val="FFFFFF"/>
                </a:solidFill>
                <a:latin typeface="Calibri"/>
                <a:cs typeface="Calibri"/>
              </a:rPr>
              <a:t>Transport</a:t>
            </a:r>
          </a:p>
          <a:p>
            <a:pPr algn="ctr">
              <a:lnSpc>
                <a:spcPct val="100000"/>
              </a:lnSpc>
            </a:pPr>
            <a:r>
              <a:rPr lang="en-GB" sz="800" b="1">
                <a:solidFill>
                  <a:srgbClr val="FFFFFF"/>
                </a:solidFill>
                <a:latin typeface="Calibri"/>
                <a:cs typeface="Calibri"/>
              </a:rPr>
              <a:t>to a higher-level facility</a:t>
            </a:r>
          </a:p>
          <a:p>
            <a:pPr marL="53975" marR="46355" indent="-635" algn="ctr">
              <a:lnSpc>
                <a:spcPct val="100000"/>
              </a:lnSpc>
              <a:spcBef>
                <a:spcPts val="240"/>
              </a:spcBef>
            </a:pPr>
            <a:r>
              <a:rPr lang="en-GB" sz="600">
                <a:solidFill>
                  <a:srgbClr val="FFFFFF"/>
                </a:solidFill>
                <a:latin typeface="Calibri"/>
                <a:cs typeface="Calibri"/>
              </a:rPr>
              <a:t>In cases of transport for PPH to a higher-level facility, rFVIIa may be administered</a:t>
            </a:r>
            <a:r>
              <a:rPr lang="en-GB" sz="600" b="1">
                <a:solidFill>
                  <a:srgbClr val="FFF200"/>
                </a:solidFill>
                <a:latin typeface="Calibri"/>
                <a:cs typeface="Calibri"/>
              </a:rPr>
              <a:t> to stabilise the patient</a:t>
            </a:r>
            <a:r>
              <a:rPr lang="en-GB" sz="600">
                <a:solidFill>
                  <a:srgbClr val="FFFFFF"/>
                </a:solidFill>
                <a:latin typeface="Calibri"/>
                <a:cs typeface="Calibri"/>
              </a:rPr>
              <a:t> and reduce the risk of worsening bleeding during transfer.</a:t>
            </a:r>
          </a:p>
          <a:p>
            <a:pPr marL="12700" marR="5080" algn="ctr">
              <a:lnSpc>
                <a:spcPct val="100000"/>
              </a:lnSpc>
              <a:spcBef>
                <a:spcPts val="285"/>
              </a:spcBef>
            </a:pPr>
            <a:r>
              <a:rPr lang="en-GB" sz="600" b="1">
                <a:solidFill>
                  <a:srgbClr val="FFF200"/>
                </a:solidFill>
                <a:latin typeface="Calibri"/>
                <a:cs typeface="Calibri"/>
              </a:rPr>
              <a:t>Administration of rFVIIa before transport should be considered</a:t>
            </a:r>
            <a:r>
              <a:rPr lang="en-GB" sz="600">
                <a:solidFill>
                  <a:srgbClr val="FFFFFF"/>
                </a:solidFill>
                <a:latin typeface="Calibri"/>
                <a:cs typeface="Calibri"/>
              </a:rPr>
              <a:t> based on the current clinical situation</a:t>
            </a:r>
          </a:p>
          <a:p>
            <a:pPr marL="15240" marR="8255" algn="ctr">
              <a:lnSpc>
                <a:spcPct val="100000"/>
              </a:lnSpc>
            </a:pPr>
            <a:r>
              <a:rPr lang="en-GB" sz="600">
                <a:solidFill>
                  <a:srgbClr val="FFFFFF"/>
                </a:solidFill>
                <a:latin typeface="Calibri"/>
                <a:cs typeface="Calibri"/>
              </a:rPr>
              <a:t>and the estimated transport time to the centre </a:t>
            </a:r>
            <a:r>
              <a:rPr lang="en-GB" sz="600" b="1">
                <a:solidFill>
                  <a:srgbClr val="FFF200"/>
                </a:solidFill>
                <a:latin typeface="Calibri"/>
                <a:cs typeface="Calibri"/>
              </a:rPr>
              <a:t>However, administration of rFVIIa must not delay transport</a:t>
            </a:r>
            <a:r>
              <a:rPr lang="en-GB" sz="600">
                <a:solidFill>
                  <a:srgbClr val="FFFFFF"/>
                </a:solidFill>
                <a:latin typeface="Calibri"/>
                <a:cs typeface="Calibri"/>
              </a:rPr>
              <a:t> to a higher-level centre, nor should it replace uterotonic treatment and/or uterine tamponade.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6272195" y="6852456"/>
            <a:ext cx="1142365" cy="1241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lang="en-GB" sz="700">
                <a:solidFill>
                  <a:srgbClr val="FFFFFF"/>
                </a:solidFill>
                <a:latin typeface="Calibri"/>
                <a:cs typeface="Calibri"/>
              </a:rPr>
              <a:t>Scenario 5  </a:t>
            </a:r>
          </a:p>
          <a:p>
            <a:pPr marL="209550" marR="201930" indent="-635" algn="ctr">
              <a:lnSpc>
                <a:spcPct val="100000"/>
              </a:lnSpc>
              <a:spcBef>
                <a:spcPts val="305"/>
              </a:spcBef>
            </a:pPr>
            <a:r>
              <a:rPr lang="en-GB" sz="800" b="1">
                <a:solidFill>
                  <a:srgbClr val="FFFFFF"/>
                </a:solidFill>
                <a:latin typeface="Calibri"/>
                <a:cs typeface="Calibri"/>
              </a:rPr>
              <a:t>During peripartum hysterectomy</a:t>
            </a:r>
          </a:p>
          <a:p>
            <a:pPr marL="12700" marR="5080" algn="ctr">
              <a:lnSpc>
                <a:spcPct val="100000"/>
              </a:lnSpc>
              <a:spcBef>
                <a:spcPts val="240"/>
              </a:spcBef>
            </a:pPr>
            <a:r>
              <a:rPr lang="en-GB" sz="600">
                <a:solidFill>
                  <a:srgbClr val="FFFFFF"/>
                </a:solidFill>
                <a:latin typeface="Calibri"/>
                <a:cs typeface="Calibri"/>
              </a:rPr>
              <a:t>If excessive bleeding occurs during (peripartum) hysterectomy due to</a:t>
            </a:r>
          </a:p>
          <a:p>
            <a:pPr marL="94615" marR="86995" algn="ctr">
              <a:lnSpc>
                <a:spcPct val="100000"/>
              </a:lnSpc>
            </a:pPr>
            <a:r>
              <a:rPr lang="en-GB" sz="600">
                <a:solidFill>
                  <a:srgbClr val="FFFFFF"/>
                </a:solidFill>
                <a:latin typeface="Calibri"/>
                <a:cs typeface="Calibri"/>
              </a:rPr>
              <a:t>PPH and haemostasis is difficult to achieve,</a:t>
            </a:r>
            <a:r>
              <a:rPr lang="en-GB" sz="600" b="1">
                <a:solidFill>
                  <a:srgbClr val="FFF200"/>
                </a:solidFill>
                <a:latin typeface="Calibri"/>
                <a:cs typeface="Calibri"/>
              </a:rPr>
              <a:t> consider administration of rFVIIa</a:t>
            </a:r>
            <a:r>
              <a:rPr lang="en-GB" sz="600">
                <a:solidFill>
                  <a:srgbClr val="FFFFFF"/>
                </a:solidFill>
                <a:latin typeface="Calibri"/>
                <a:cs typeface="Calibri"/>
              </a:rPr>
              <a:t> along with other standard measures.</a:t>
            </a:r>
          </a:p>
        </p:txBody>
      </p:sp>
      <p:grpSp>
        <p:nvGrpSpPr>
          <p:cNvPr id="85" name="object 85"/>
          <p:cNvGrpSpPr/>
          <p:nvPr/>
        </p:nvGrpSpPr>
        <p:grpSpPr>
          <a:xfrm>
            <a:off x="3035782" y="226504"/>
            <a:ext cx="12445365" cy="10872470"/>
            <a:chOff x="3035782" y="226504"/>
            <a:chExt cx="12445365" cy="10872470"/>
          </a:xfrm>
        </p:grpSpPr>
        <p:pic>
          <p:nvPicPr>
            <p:cNvPr id="86" name="object 8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01627" y="4869815"/>
              <a:ext cx="994854" cy="90341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58505" y="226504"/>
              <a:ext cx="7622373" cy="10871999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059074" y="3875773"/>
              <a:ext cx="948055" cy="1003300"/>
            </a:xfrm>
            <a:custGeom>
              <a:avLst/>
              <a:gdLst/>
              <a:ahLst/>
              <a:cxnLst/>
              <a:rect l="l" t="t" r="r" b="b"/>
              <a:pathLst>
                <a:path w="948054" h="1003300">
                  <a:moveTo>
                    <a:pt x="947927" y="0"/>
                  </a:moveTo>
                  <a:lnTo>
                    <a:pt x="0" y="0"/>
                  </a:lnTo>
                  <a:lnTo>
                    <a:pt x="0" y="1002791"/>
                  </a:lnTo>
                  <a:lnTo>
                    <a:pt x="947927" y="1002791"/>
                  </a:lnTo>
                  <a:lnTo>
                    <a:pt x="947927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35782" y="3858577"/>
              <a:ext cx="969809" cy="952855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8709049" y="4309855"/>
              <a:ext cx="930910" cy="786765"/>
            </a:xfrm>
            <a:custGeom>
              <a:avLst/>
              <a:gdLst/>
              <a:ahLst/>
              <a:cxnLst/>
              <a:rect l="l" t="t" r="r" b="b"/>
              <a:pathLst>
                <a:path w="930909" h="786764">
                  <a:moveTo>
                    <a:pt x="822502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678497"/>
                  </a:lnTo>
                  <a:lnTo>
                    <a:pt x="8486" y="720538"/>
                  </a:lnTo>
                  <a:lnTo>
                    <a:pt x="31630" y="754867"/>
                  </a:lnTo>
                  <a:lnTo>
                    <a:pt x="65960" y="778011"/>
                  </a:lnTo>
                  <a:lnTo>
                    <a:pt x="108000" y="786498"/>
                  </a:lnTo>
                  <a:lnTo>
                    <a:pt x="822502" y="786498"/>
                  </a:lnTo>
                  <a:lnTo>
                    <a:pt x="864538" y="778011"/>
                  </a:lnTo>
                  <a:lnTo>
                    <a:pt x="898867" y="754867"/>
                  </a:lnTo>
                  <a:lnTo>
                    <a:pt x="922015" y="720538"/>
                  </a:lnTo>
                  <a:lnTo>
                    <a:pt x="930503" y="678497"/>
                  </a:lnTo>
                  <a:lnTo>
                    <a:pt x="930503" y="108000"/>
                  </a:lnTo>
                  <a:lnTo>
                    <a:pt x="922015" y="65960"/>
                  </a:lnTo>
                  <a:lnTo>
                    <a:pt x="898867" y="31630"/>
                  </a:lnTo>
                  <a:lnTo>
                    <a:pt x="864538" y="8486"/>
                  </a:lnTo>
                  <a:lnTo>
                    <a:pt x="8225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709049" y="4309855"/>
              <a:ext cx="930910" cy="786765"/>
            </a:xfrm>
            <a:custGeom>
              <a:avLst/>
              <a:gdLst/>
              <a:ahLst/>
              <a:cxnLst/>
              <a:rect l="l" t="t" r="r" b="b"/>
              <a:pathLst>
                <a:path w="930909" h="786764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678497"/>
                  </a:lnTo>
                  <a:lnTo>
                    <a:pt x="8486" y="720538"/>
                  </a:lnTo>
                  <a:lnTo>
                    <a:pt x="31630" y="754867"/>
                  </a:lnTo>
                  <a:lnTo>
                    <a:pt x="65960" y="778011"/>
                  </a:lnTo>
                  <a:lnTo>
                    <a:pt x="108000" y="786498"/>
                  </a:lnTo>
                  <a:lnTo>
                    <a:pt x="822502" y="786498"/>
                  </a:lnTo>
                  <a:lnTo>
                    <a:pt x="864538" y="778011"/>
                  </a:lnTo>
                  <a:lnTo>
                    <a:pt x="898867" y="754867"/>
                  </a:lnTo>
                  <a:lnTo>
                    <a:pt x="922015" y="720538"/>
                  </a:lnTo>
                  <a:lnTo>
                    <a:pt x="930503" y="678497"/>
                  </a:lnTo>
                  <a:lnTo>
                    <a:pt x="930503" y="108000"/>
                  </a:lnTo>
                  <a:lnTo>
                    <a:pt x="922015" y="65960"/>
                  </a:lnTo>
                  <a:lnTo>
                    <a:pt x="898867" y="31630"/>
                  </a:lnTo>
                  <a:lnTo>
                    <a:pt x="864538" y="8486"/>
                  </a:lnTo>
                  <a:lnTo>
                    <a:pt x="822502" y="0"/>
                  </a:lnTo>
                  <a:lnTo>
                    <a:pt x="108000" y="0"/>
                  </a:lnTo>
                  <a:close/>
                </a:path>
              </a:pathLst>
            </a:custGeom>
            <a:ln w="19050">
              <a:solidFill>
                <a:srgbClr val="96D9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69299" y="4329328"/>
              <a:ext cx="799198" cy="742772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9884025" y="4309855"/>
              <a:ext cx="930910" cy="786765"/>
            </a:xfrm>
            <a:custGeom>
              <a:avLst/>
              <a:gdLst/>
              <a:ahLst/>
              <a:cxnLst/>
              <a:rect l="l" t="t" r="r" b="b"/>
              <a:pathLst>
                <a:path w="930909" h="786764">
                  <a:moveTo>
                    <a:pt x="822502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678497"/>
                  </a:lnTo>
                  <a:lnTo>
                    <a:pt x="8486" y="720538"/>
                  </a:lnTo>
                  <a:lnTo>
                    <a:pt x="31630" y="754867"/>
                  </a:lnTo>
                  <a:lnTo>
                    <a:pt x="65960" y="778011"/>
                  </a:lnTo>
                  <a:lnTo>
                    <a:pt x="108000" y="786498"/>
                  </a:lnTo>
                  <a:lnTo>
                    <a:pt x="822502" y="786498"/>
                  </a:lnTo>
                  <a:lnTo>
                    <a:pt x="864538" y="778011"/>
                  </a:lnTo>
                  <a:lnTo>
                    <a:pt x="898867" y="754867"/>
                  </a:lnTo>
                  <a:lnTo>
                    <a:pt x="922015" y="720538"/>
                  </a:lnTo>
                  <a:lnTo>
                    <a:pt x="930503" y="678497"/>
                  </a:lnTo>
                  <a:lnTo>
                    <a:pt x="930503" y="108000"/>
                  </a:lnTo>
                  <a:lnTo>
                    <a:pt x="922015" y="65960"/>
                  </a:lnTo>
                  <a:lnTo>
                    <a:pt x="898867" y="31630"/>
                  </a:lnTo>
                  <a:lnTo>
                    <a:pt x="864538" y="8486"/>
                  </a:lnTo>
                  <a:lnTo>
                    <a:pt x="8225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884025" y="4309855"/>
              <a:ext cx="930910" cy="786765"/>
            </a:xfrm>
            <a:custGeom>
              <a:avLst/>
              <a:gdLst/>
              <a:ahLst/>
              <a:cxnLst/>
              <a:rect l="l" t="t" r="r" b="b"/>
              <a:pathLst>
                <a:path w="930909" h="786764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678497"/>
                  </a:lnTo>
                  <a:lnTo>
                    <a:pt x="8486" y="720538"/>
                  </a:lnTo>
                  <a:lnTo>
                    <a:pt x="31630" y="754867"/>
                  </a:lnTo>
                  <a:lnTo>
                    <a:pt x="65960" y="778011"/>
                  </a:lnTo>
                  <a:lnTo>
                    <a:pt x="108000" y="786498"/>
                  </a:lnTo>
                  <a:lnTo>
                    <a:pt x="822502" y="786498"/>
                  </a:lnTo>
                  <a:lnTo>
                    <a:pt x="864538" y="778011"/>
                  </a:lnTo>
                  <a:lnTo>
                    <a:pt x="898867" y="754867"/>
                  </a:lnTo>
                  <a:lnTo>
                    <a:pt x="922015" y="720538"/>
                  </a:lnTo>
                  <a:lnTo>
                    <a:pt x="930503" y="678497"/>
                  </a:lnTo>
                  <a:lnTo>
                    <a:pt x="930503" y="108000"/>
                  </a:lnTo>
                  <a:lnTo>
                    <a:pt x="922015" y="65960"/>
                  </a:lnTo>
                  <a:lnTo>
                    <a:pt x="898867" y="31630"/>
                  </a:lnTo>
                  <a:lnTo>
                    <a:pt x="864538" y="8486"/>
                  </a:lnTo>
                  <a:lnTo>
                    <a:pt x="822502" y="0"/>
                  </a:lnTo>
                  <a:lnTo>
                    <a:pt x="108000" y="0"/>
                  </a:lnTo>
                  <a:close/>
                </a:path>
              </a:pathLst>
            </a:custGeom>
            <a:ln w="19050">
              <a:solidFill>
                <a:srgbClr val="96D9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14102" y="4380903"/>
              <a:ext cx="869403" cy="65699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779224" y="4312069"/>
              <a:ext cx="930503" cy="786507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3779224" y="4312078"/>
              <a:ext cx="930910" cy="786765"/>
            </a:xfrm>
            <a:custGeom>
              <a:avLst/>
              <a:gdLst/>
              <a:ahLst/>
              <a:cxnLst/>
              <a:rect l="l" t="t" r="r" b="b"/>
              <a:pathLst>
                <a:path w="930909" h="786764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678497"/>
                  </a:lnTo>
                  <a:lnTo>
                    <a:pt x="8486" y="720538"/>
                  </a:lnTo>
                  <a:lnTo>
                    <a:pt x="31630" y="754867"/>
                  </a:lnTo>
                  <a:lnTo>
                    <a:pt x="65960" y="778011"/>
                  </a:lnTo>
                  <a:lnTo>
                    <a:pt x="108000" y="786498"/>
                  </a:lnTo>
                  <a:lnTo>
                    <a:pt x="822502" y="786498"/>
                  </a:lnTo>
                  <a:lnTo>
                    <a:pt x="864538" y="778011"/>
                  </a:lnTo>
                  <a:lnTo>
                    <a:pt x="898867" y="754867"/>
                  </a:lnTo>
                  <a:lnTo>
                    <a:pt x="922015" y="720538"/>
                  </a:lnTo>
                  <a:lnTo>
                    <a:pt x="930503" y="678497"/>
                  </a:lnTo>
                  <a:lnTo>
                    <a:pt x="930503" y="108000"/>
                  </a:lnTo>
                  <a:lnTo>
                    <a:pt x="922015" y="65960"/>
                  </a:lnTo>
                  <a:lnTo>
                    <a:pt x="898867" y="31630"/>
                  </a:lnTo>
                  <a:lnTo>
                    <a:pt x="864538" y="8486"/>
                  </a:lnTo>
                  <a:lnTo>
                    <a:pt x="822502" y="0"/>
                  </a:lnTo>
                  <a:lnTo>
                    <a:pt x="108000" y="0"/>
                  </a:lnTo>
                  <a:close/>
                </a:path>
              </a:pathLst>
            </a:custGeom>
            <a:ln w="19050">
              <a:solidFill>
                <a:srgbClr val="96D9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017276" y="5927585"/>
              <a:ext cx="1511935" cy="890269"/>
            </a:xfrm>
            <a:custGeom>
              <a:avLst/>
              <a:gdLst/>
              <a:ahLst/>
              <a:cxnLst/>
              <a:rect l="l" t="t" r="r" b="b"/>
              <a:pathLst>
                <a:path w="1511935" h="890270">
                  <a:moveTo>
                    <a:pt x="1511808" y="0"/>
                  </a:moveTo>
                  <a:lnTo>
                    <a:pt x="0" y="0"/>
                  </a:lnTo>
                  <a:lnTo>
                    <a:pt x="0" y="890015"/>
                  </a:lnTo>
                  <a:lnTo>
                    <a:pt x="1511808" y="890015"/>
                  </a:lnTo>
                  <a:lnTo>
                    <a:pt x="1511808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79506" y="5743504"/>
              <a:ext cx="1601990" cy="1043997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8699524" y="6735305"/>
              <a:ext cx="937260" cy="662940"/>
            </a:xfrm>
            <a:custGeom>
              <a:avLst/>
              <a:gdLst/>
              <a:ahLst/>
              <a:cxnLst/>
              <a:rect l="l" t="t" r="r" b="b"/>
              <a:pathLst>
                <a:path w="937259" h="662940">
                  <a:moveTo>
                    <a:pt x="828852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54405"/>
                  </a:lnTo>
                  <a:lnTo>
                    <a:pt x="8486" y="596439"/>
                  </a:lnTo>
                  <a:lnTo>
                    <a:pt x="31630" y="630764"/>
                  </a:lnTo>
                  <a:lnTo>
                    <a:pt x="65960" y="653907"/>
                  </a:lnTo>
                  <a:lnTo>
                    <a:pt x="108000" y="662393"/>
                  </a:lnTo>
                  <a:lnTo>
                    <a:pt x="828852" y="662393"/>
                  </a:lnTo>
                  <a:lnTo>
                    <a:pt x="870888" y="653907"/>
                  </a:lnTo>
                  <a:lnTo>
                    <a:pt x="905217" y="630764"/>
                  </a:lnTo>
                  <a:lnTo>
                    <a:pt x="928365" y="596439"/>
                  </a:lnTo>
                  <a:lnTo>
                    <a:pt x="936853" y="554405"/>
                  </a:lnTo>
                  <a:lnTo>
                    <a:pt x="936853" y="108000"/>
                  </a:lnTo>
                  <a:lnTo>
                    <a:pt x="928365" y="65960"/>
                  </a:lnTo>
                  <a:lnTo>
                    <a:pt x="905217" y="31630"/>
                  </a:lnTo>
                  <a:lnTo>
                    <a:pt x="870888" y="8486"/>
                  </a:lnTo>
                  <a:lnTo>
                    <a:pt x="828852" y="0"/>
                  </a:lnTo>
                  <a:close/>
                </a:path>
              </a:pathLst>
            </a:custGeom>
            <a:solidFill>
              <a:srgbClr val="ED1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8893733" y="6785991"/>
            <a:ext cx="5486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200" b="1">
                <a:solidFill>
                  <a:srgbClr val="FFFFFF"/>
                </a:solidFill>
                <a:latin typeface="Calibri"/>
                <a:cs typeface="Calibri"/>
              </a:rPr>
              <a:t>4T</a:t>
            </a:r>
          </a:p>
        </p:txBody>
      </p:sp>
      <p:sp>
        <p:nvSpPr>
          <p:cNvPr id="102" name="object 102"/>
          <p:cNvSpPr/>
          <p:nvPr/>
        </p:nvSpPr>
        <p:spPr>
          <a:xfrm>
            <a:off x="9584512" y="1397933"/>
            <a:ext cx="4745355" cy="692150"/>
          </a:xfrm>
          <a:custGeom>
            <a:avLst/>
            <a:gdLst/>
            <a:ahLst/>
            <a:cxnLst/>
            <a:rect l="l" t="t" r="r" b="b"/>
            <a:pathLst>
              <a:path w="4745355" h="692150">
                <a:moveTo>
                  <a:pt x="4744796" y="0"/>
                </a:moveTo>
                <a:lnTo>
                  <a:pt x="0" y="0"/>
                </a:lnTo>
                <a:lnTo>
                  <a:pt x="0" y="692086"/>
                </a:lnTo>
                <a:lnTo>
                  <a:pt x="4744796" y="692086"/>
                </a:lnTo>
                <a:lnTo>
                  <a:pt x="4744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9690100" y="1340231"/>
            <a:ext cx="463976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b="1" dirty="0">
                <a:solidFill>
                  <a:srgbClr val="ED1B2E"/>
                </a:solidFill>
                <a:latin typeface="Century Gothic"/>
                <a:cs typeface="Century Gothic"/>
              </a:rPr>
              <a:t>Postpartum haemorrhage </a:t>
            </a:r>
            <a:r>
              <a:rPr lang="en-GB" sz="1800" dirty="0">
                <a:solidFill>
                  <a:srgbClr val="0064B0"/>
                </a:solidFill>
                <a:latin typeface="Calibri"/>
                <a:cs typeface="Calibri"/>
              </a:rPr>
              <a:t>(PPH)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10058243" y="1721231"/>
            <a:ext cx="42716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400" i="1" dirty="0" err="1">
                <a:solidFill>
                  <a:srgbClr val="0064B0"/>
                </a:solidFill>
                <a:latin typeface="Calibri"/>
                <a:cs typeface="Calibri"/>
              </a:rPr>
              <a:t>Pařízek</a:t>
            </a:r>
            <a:r>
              <a:rPr lang="en-GB" sz="1400" i="1" dirty="0">
                <a:solidFill>
                  <a:srgbClr val="0064B0"/>
                </a:solidFill>
                <a:latin typeface="Calibri"/>
                <a:cs typeface="Calibri"/>
              </a:rPr>
              <a:t> A., </a:t>
            </a:r>
            <a:r>
              <a:rPr lang="en-GB" sz="1400" i="1" dirty="0" err="1">
                <a:solidFill>
                  <a:srgbClr val="0064B0"/>
                </a:solidFill>
                <a:latin typeface="Calibri"/>
                <a:cs typeface="Calibri"/>
              </a:rPr>
              <a:t>Černý</a:t>
            </a:r>
            <a:r>
              <a:rPr lang="en-GB" sz="1400" i="1" dirty="0">
                <a:solidFill>
                  <a:srgbClr val="0064B0"/>
                </a:solidFill>
                <a:latin typeface="Calibri"/>
                <a:cs typeface="Calibri"/>
              </a:rPr>
              <a:t> V., </a:t>
            </a:r>
            <a:r>
              <a:rPr lang="en-GB" sz="1400" i="1" dirty="0" err="1">
                <a:solidFill>
                  <a:srgbClr val="0064B0"/>
                </a:solidFill>
                <a:latin typeface="Calibri"/>
                <a:cs typeface="Calibri"/>
              </a:rPr>
              <a:t>Blatný</a:t>
            </a:r>
            <a:r>
              <a:rPr lang="en-GB" sz="1400" i="1" dirty="0">
                <a:solidFill>
                  <a:srgbClr val="0064B0"/>
                </a:solidFill>
                <a:latin typeface="Calibri"/>
                <a:cs typeface="Calibri"/>
              </a:rPr>
              <a:t> J., </a:t>
            </a:r>
            <a:r>
              <a:rPr lang="en-GB" sz="1400" i="1" dirty="0" err="1">
                <a:solidFill>
                  <a:srgbClr val="0064B0"/>
                </a:solidFill>
                <a:latin typeface="Calibri"/>
                <a:cs typeface="Calibri"/>
              </a:rPr>
              <a:t>Salaj</a:t>
            </a:r>
            <a:r>
              <a:rPr lang="en-GB" sz="1400" i="1" dirty="0">
                <a:solidFill>
                  <a:srgbClr val="0064B0"/>
                </a:solidFill>
                <a:latin typeface="Calibri"/>
                <a:cs typeface="Calibri"/>
              </a:rPr>
              <a:t> P, </a:t>
            </a:r>
            <a:r>
              <a:rPr lang="en-GB" sz="1400" i="1" dirty="0" err="1">
                <a:solidFill>
                  <a:srgbClr val="0064B0"/>
                </a:solidFill>
                <a:latin typeface="Calibri"/>
                <a:cs typeface="Calibri"/>
              </a:rPr>
              <a:t>Kvasnička</a:t>
            </a:r>
            <a:r>
              <a:rPr lang="en-GB" sz="1400" i="1" dirty="0">
                <a:solidFill>
                  <a:srgbClr val="0064B0"/>
                </a:solidFill>
                <a:latin typeface="Calibri"/>
                <a:cs typeface="Calibri"/>
              </a:rPr>
              <a:t> T.</a:t>
            </a:r>
          </a:p>
        </p:txBody>
      </p:sp>
      <p:sp>
        <p:nvSpPr>
          <p:cNvPr id="105" name="object 105"/>
          <p:cNvSpPr/>
          <p:nvPr/>
        </p:nvSpPr>
        <p:spPr>
          <a:xfrm>
            <a:off x="15526498" y="29850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526498" y="10990507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" name="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545548" y="5568305"/>
            <a:ext cx="152400" cy="152400"/>
          </a:xfrm>
          <a:prstGeom prst="rect">
            <a:avLst/>
          </a:prstGeom>
        </p:spPr>
      </p:pic>
      <p:graphicFrame>
        <p:nvGraphicFramePr>
          <p:cNvPr id="108" name="object 108"/>
          <p:cNvGraphicFramePr>
            <a:graphicFrameLocks noGrp="1"/>
          </p:cNvGraphicFramePr>
          <p:nvPr/>
        </p:nvGraphicFramePr>
        <p:xfrm>
          <a:off x="374699" y="5"/>
          <a:ext cx="1955800" cy="17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32323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4C4C4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9" name="object 109"/>
          <p:cNvGraphicFramePr>
            <a:graphicFrameLocks noGrp="1"/>
          </p:cNvGraphicFramePr>
          <p:nvPr/>
        </p:nvGraphicFramePr>
        <p:xfrm>
          <a:off x="13373799" y="5"/>
          <a:ext cx="1955800" cy="17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2E30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00A6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FFF7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F49AC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6DCF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5959"/>
                      </a:solidFill>
                      <a:prstDash val="solid"/>
                    </a:lnL>
                    <a:lnR w="12700">
                      <a:solidFill>
                        <a:srgbClr val="595959"/>
                      </a:solidFill>
                      <a:prstDash val="solid"/>
                    </a:lnR>
                    <a:lnT w="12700">
                      <a:solidFill>
                        <a:srgbClr val="595959"/>
                      </a:solidFill>
                      <a:prstDash val="solid"/>
                    </a:lnT>
                    <a:lnB w="12700">
                      <a:solidFill>
                        <a:srgbClr val="595959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0" name="object 110"/>
          <p:cNvGrpSpPr/>
          <p:nvPr/>
        </p:nvGrpSpPr>
        <p:grpSpPr>
          <a:xfrm>
            <a:off x="0" y="0"/>
            <a:ext cx="15420340" cy="11289030"/>
            <a:chOff x="0" y="0"/>
            <a:chExt cx="15420340" cy="11289030"/>
          </a:xfrm>
        </p:grpSpPr>
        <p:sp>
          <p:nvSpPr>
            <p:cNvPr id="111" name="object 111"/>
            <p:cNvSpPr/>
            <p:nvPr/>
          </p:nvSpPr>
          <p:spPr>
            <a:xfrm>
              <a:off x="0" y="3"/>
              <a:ext cx="15419069" cy="11289030"/>
            </a:xfrm>
            <a:custGeom>
              <a:avLst/>
              <a:gdLst/>
              <a:ahLst/>
              <a:cxnLst/>
              <a:rect l="l" t="t" r="r" b="b"/>
              <a:pathLst>
                <a:path w="15419069" h="11289030">
                  <a:moveTo>
                    <a:pt x="190500" y="298500"/>
                  </a:moveTo>
                  <a:lnTo>
                    <a:pt x="0" y="298500"/>
                  </a:lnTo>
                </a:path>
                <a:path w="15419069" h="11289030">
                  <a:moveTo>
                    <a:pt x="190500" y="10990503"/>
                  </a:moveTo>
                  <a:lnTo>
                    <a:pt x="0" y="10990503"/>
                  </a:lnTo>
                </a:path>
                <a:path w="15419069" h="11289030">
                  <a:moveTo>
                    <a:pt x="298500" y="190500"/>
                  </a:moveTo>
                  <a:lnTo>
                    <a:pt x="298500" y="0"/>
                  </a:lnTo>
                </a:path>
                <a:path w="15419069" h="11289030">
                  <a:moveTo>
                    <a:pt x="298500" y="11098504"/>
                  </a:moveTo>
                  <a:lnTo>
                    <a:pt x="298500" y="11289004"/>
                  </a:lnTo>
                </a:path>
                <a:path w="15419069" h="11289030">
                  <a:moveTo>
                    <a:pt x="15418498" y="190500"/>
                  </a:moveTo>
                  <a:lnTo>
                    <a:pt x="15418498" y="0"/>
                  </a:lnTo>
                </a:path>
                <a:path w="15419069" h="11289030">
                  <a:moveTo>
                    <a:pt x="15418498" y="11098504"/>
                  </a:moveTo>
                  <a:lnTo>
                    <a:pt x="15418498" y="112890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794999" y="31755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7000" y="63500"/>
                  </a:moveTo>
                  <a:lnTo>
                    <a:pt x="122009" y="88214"/>
                  </a:lnTo>
                  <a:lnTo>
                    <a:pt x="108399" y="108399"/>
                  </a:lnTo>
                  <a:lnTo>
                    <a:pt x="88214" y="122009"/>
                  </a:lnTo>
                  <a:lnTo>
                    <a:pt x="63500" y="127000"/>
                  </a:lnTo>
                  <a:lnTo>
                    <a:pt x="38785" y="122009"/>
                  </a:lnTo>
                  <a:lnTo>
                    <a:pt x="18600" y="108399"/>
                  </a:lnTo>
                  <a:lnTo>
                    <a:pt x="4990" y="88214"/>
                  </a:lnTo>
                  <a:lnTo>
                    <a:pt x="0" y="63500"/>
                  </a:lnTo>
                  <a:lnTo>
                    <a:pt x="4990" y="38785"/>
                  </a:lnTo>
                  <a:lnTo>
                    <a:pt x="18600" y="18600"/>
                  </a:lnTo>
                  <a:lnTo>
                    <a:pt x="38785" y="4990"/>
                  </a:lnTo>
                  <a:lnTo>
                    <a:pt x="63500" y="0"/>
                  </a:lnTo>
                  <a:lnTo>
                    <a:pt x="88214" y="4990"/>
                  </a:lnTo>
                  <a:lnTo>
                    <a:pt x="108399" y="18600"/>
                  </a:lnTo>
                  <a:lnTo>
                    <a:pt x="122009" y="38785"/>
                  </a:lnTo>
                  <a:lnTo>
                    <a:pt x="127000" y="635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782299" y="95255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858499" y="19055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820399" y="5715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100"/>
                  </a:lnTo>
                  <a:lnTo>
                    <a:pt x="2993" y="52931"/>
                  </a:lnTo>
                  <a:lnTo>
                    <a:pt x="11158" y="65041"/>
                  </a:lnTo>
                  <a:lnTo>
                    <a:pt x="23268" y="73206"/>
                  </a:lnTo>
                  <a:lnTo>
                    <a:pt x="38100" y="76200"/>
                  </a:lnTo>
                  <a:lnTo>
                    <a:pt x="52931" y="73206"/>
                  </a:lnTo>
                  <a:lnTo>
                    <a:pt x="65041" y="65041"/>
                  </a:lnTo>
                  <a:lnTo>
                    <a:pt x="73206" y="52931"/>
                  </a:lnTo>
                  <a:lnTo>
                    <a:pt x="76200" y="38100"/>
                  </a:lnTo>
                  <a:lnTo>
                    <a:pt x="73206" y="23268"/>
                  </a:lnTo>
                  <a:lnTo>
                    <a:pt x="65041" y="11158"/>
                  </a:lnTo>
                  <a:lnTo>
                    <a:pt x="52931" y="2993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820399" y="95255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58499" y="57155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794999" y="11130254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7000" y="63500"/>
                  </a:moveTo>
                  <a:lnTo>
                    <a:pt x="122009" y="88214"/>
                  </a:lnTo>
                  <a:lnTo>
                    <a:pt x="108399" y="108399"/>
                  </a:lnTo>
                  <a:lnTo>
                    <a:pt x="88214" y="122009"/>
                  </a:lnTo>
                  <a:lnTo>
                    <a:pt x="63500" y="127000"/>
                  </a:lnTo>
                  <a:lnTo>
                    <a:pt x="38785" y="122009"/>
                  </a:lnTo>
                  <a:lnTo>
                    <a:pt x="18600" y="108399"/>
                  </a:lnTo>
                  <a:lnTo>
                    <a:pt x="4990" y="88214"/>
                  </a:lnTo>
                  <a:lnTo>
                    <a:pt x="0" y="63500"/>
                  </a:lnTo>
                  <a:lnTo>
                    <a:pt x="4990" y="38785"/>
                  </a:lnTo>
                  <a:lnTo>
                    <a:pt x="18600" y="18600"/>
                  </a:lnTo>
                  <a:lnTo>
                    <a:pt x="38785" y="4990"/>
                  </a:lnTo>
                  <a:lnTo>
                    <a:pt x="63500" y="0"/>
                  </a:lnTo>
                  <a:lnTo>
                    <a:pt x="88214" y="4990"/>
                  </a:lnTo>
                  <a:lnTo>
                    <a:pt x="108399" y="18600"/>
                  </a:lnTo>
                  <a:lnTo>
                    <a:pt x="122009" y="38785"/>
                  </a:lnTo>
                  <a:lnTo>
                    <a:pt x="127000" y="635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782299" y="11193754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858499" y="11117554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820399" y="1115565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100"/>
                  </a:lnTo>
                  <a:lnTo>
                    <a:pt x="2993" y="52931"/>
                  </a:lnTo>
                  <a:lnTo>
                    <a:pt x="11158" y="65041"/>
                  </a:lnTo>
                  <a:lnTo>
                    <a:pt x="23268" y="73206"/>
                  </a:lnTo>
                  <a:lnTo>
                    <a:pt x="38100" y="76200"/>
                  </a:lnTo>
                  <a:lnTo>
                    <a:pt x="52931" y="73206"/>
                  </a:lnTo>
                  <a:lnTo>
                    <a:pt x="65041" y="65041"/>
                  </a:lnTo>
                  <a:lnTo>
                    <a:pt x="73206" y="52931"/>
                  </a:lnTo>
                  <a:lnTo>
                    <a:pt x="76200" y="38100"/>
                  </a:lnTo>
                  <a:lnTo>
                    <a:pt x="73206" y="23268"/>
                  </a:lnTo>
                  <a:lnTo>
                    <a:pt x="65041" y="11158"/>
                  </a:lnTo>
                  <a:lnTo>
                    <a:pt x="52931" y="2993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820399" y="11193754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858499" y="11155654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050" y="5568304"/>
              <a:ext cx="152400" cy="152400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7850556" y="0"/>
              <a:ext cx="15875" cy="11289030"/>
            </a:xfrm>
            <a:custGeom>
              <a:avLst/>
              <a:gdLst/>
              <a:ahLst/>
              <a:cxnLst/>
              <a:rect l="l" t="t" r="r" b="b"/>
              <a:pathLst>
                <a:path w="15875" h="11289030">
                  <a:moveTo>
                    <a:pt x="15875" y="11174717"/>
                  </a:moveTo>
                  <a:lnTo>
                    <a:pt x="0" y="11174717"/>
                  </a:lnTo>
                  <a:lnTo>
                    <a:pt x="0" y="11289005"/>
                  </a:lnTo>
                  <a:lnTo>
                    <a:pt x="15875" y="11289005"/>
                  </a:lnTo>
                  <a:lnTo>
                    <a:pt x="15875" y="11174717"/>
                  </a:lnTo>
                  <a:close/>
                </a:path>
                <a:path w="15875" h="11289030">
                  <a:moveTo>
                    <a:pt x="15875" y="0"/>
                  </a:moveTo>
                  <a:lnTo>
                    <a:pt x="0" y="0"/>
                  </a:lnTo>
                  <a:lnTo>
                    <a:pt x="0" y="114312"/>
                  </a:lnTo>
                  <a:lnTo>
                    <a:pt x="15875" y="114312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858500" y="0"/>
              <a:ext cx="0" cy="11289030"/>
            </a:xfrm>
            <a:custGeom>
              <a:avLst/>
              <a:gdLst/>
              <a:ahLst/>
              <a:cxnLst/>
              <a:rect l="l" t="t" r="r" b="b"/>
              <a:pathLst>
                <a:path h="11289030">
                  <a:moveTo>
                    <a:pt x="0" y="114305"/>
                  </a:moveTo>
                  <a:lnTo>
                    <a:pt x="0" y="0"/>
                  </a:lnTo>
                </a:path>
                <a:path h="11289030">
                  <a:moveTo>
                    <a:pt x="0" y="11174709"/>
                  </a:moveTo>
                  <a:lnTo>
                    <a:pt x="0" y="11289004"/>
                  </a:lnTo>
                </a:path>
                <a:path h="11289030">
                  <a:moveTo>
                    <a:pt x="0" y="114305"/>
                  </a:moveTo>
                  <a:lnTo>
                    <a:pt x="0" y="0"/>
                  </a:lnTo>
                </a:path>
                <a:path h="11289030">
                  <a:moveTo>
                    <a:pt x="0" y="11174709"/>
                  </a:moveTo>
                  <a:lnTo>
                    <a:pt x="0" y="11289004"/>
                  </a:lnTo>
                </a:path>
                <a:path h="11289030">
                  <a:moveTo>
                    <a:pt x="0" y="114305"/>
                  </a:moveTo>
                  <a:lnTo>
                    <a:pt x="0" y="0"/>
                  </a:lnTo>
                </a:path>
                <a:path h="11289030">
                  <a:moveTo>
                    <a:pt x="0" y="11174709"/>
                  </a:moveTo>
                  <a:lnTo>
                    <a:pt x="0" y="112890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412799" y="11141429"/>
            <a:ext cx="84328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en-GB" sz="600">
                <a:latin typeface="Arial"/>
                <a:cs typeface="Arial"/>
              </a:rPr>
              <a:t>PPH Leaflet A3.indd 4-5</a:t>
            </a:r>
          </a:p>
        </p:txBody>
      </p:sp>
      <p:sp>
        <p:nvSpPr>
          <p:cNvPr id="128" name="object 1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en-GB"/>
              <a:t>29.01.2025 11:01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6ADA203-2D9E-2A2F-A079-15F0694CFC50}"/>
              </a:ext>
            </a:extLst>
          </p:cNvPr>
          <p:cNvSpPr txBox="1"/>
          <p:nvPr/>
        </p:nvSpPr>
        <p:spPr>
          <a:xfrm>
            <a:off x="10193719" y="2242577"/>
            <a:ext cx="3200400" cy="307777"/>
          </a:xfrm>
          <a:prstGeom prst="rect">
            <a:avLst/>
          </a:prstGeom>
          <a:solidFill>
            <a:srgbClr val="CFE9F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Bleeding during human childbirth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9B72866-8651-D092-9443-95CED1C15572}"/>
              </a:ext>
            </a:extLst>
          </p:cNvPr>
          <p:cNvSpPr txBox="1"/>
          <p:nvPr/>
        </p:nvSpPr>
        <p:spPr>
          <a:xfrm>
            <a:off x="8893733" y="2603133"/>
            <a:ext cx="1485265" cy="307777"/>
          </a:xfrm>
          <a:prstGeom prst="rect">
            <a:avLst/>
          </a:prstGeom>
          <a:solidFill>
            <a:srgbClr val="CFE9F9"/>
          </a:solidFill>
          <a:ln>
            <a:noFill/>
          </a:ln>
        </p:spPr>
        <p:txBody>
          <a:bodyPr wrap="square" lIns="36000" rIns="0" rtlCol="0">
            <a:spAutoFit/>
          </a:bodyPr>
          <a:lstStyle/>
          <a:p>
            <a:r>
              <a:rPr lang="en-GB" sz="14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Vaginal delivery: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10A6DC1-B7D4-5D51-FF0F-C6C12B1F46DD}"/>
              </a:ext>
            </a:extLst>
          </p:cNvPr>
          <p:cNvSpPr txBox="1"/>
          <p:nvPr/>
        </p:nvSpPr>
        <p:spPr>
          <a:xfrm>
            <a:off x="11661213" y="2603203"/>
            <a:ext cx="1712586" cy="307777"/>
          </a:xfrm>
          <a:prstGeom prst="rect">
            <a:avLst/>
          </a:prstGeom>
          <a:solidFill>
            <a:srgbClr val="CFE9F9"/>
          </a:solidFill>
          <a:ln>
            <a:noFill/>
          </a:ln>
        </p:spPr>
        <p:txBody>
          <a:bodyPr wrap="square" lIns="36000" rIns="0" rtlCol="0">
            <a:spAutoFit/>
          </a:bodyPr>
          <a:lstStyle/>
          <a:p>
            <a:r>
              <a:rPr lang="en-GB" sz="14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Caesarean section: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46F8481-906B-0AA7-107F-8751D0B9D9BC}"/>
              </a:ext>
            </a:extLst>
          </p:cNvPr>
          <p:cNvSpPr txBox="1"/>
          <p:nvPr/>
        </p:nvSpPr>
        <p:spPr>
          <a:xfrm>
            <a:off x="9322500" y="3294955"/>
            <a:ext cx="5029199" cy="307777"/>
          </a:xfrm>
          <a:prstGeom prst="rect">
            <a:avLst/>
          </a:prstGeom>
          <a:solidFill>
            <a:srgbClr val="CFE9F9"/>
          </a:solidFill>
          <a:ln>
            <a:noFill/>
          </a:ln>
        </p:spPr>
        <p:txBody>
          <a:bodyPr wrap="square" lIns="36000" rIns="0" rtlCol="0">
            <a:spAutoFit/>
          </a:bodyPr>
          <a:lstStyle/>
          <a:p>
            <a:r>
              <a:rPr lang="en-GB" sz="14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Mechanism of haemostasis = combination of two factors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CA5D5B2-C184-B258-53B7-F5081D7AACFD}"/>
              </a:ext>
            </a:extLst>
          </p:cNvPr>
          <p:cNvSpPr txBox="1"/>
          <p:nvPr/>
        </p:nvSpPr>
        <p:spPr>
          <a:xfrm>
            <a:off x="8302318" y="3663950"/>
            <a:ext cx="2911782" cy="523220"/>
          </a:xfrm>
          <a:prstGeom prst="rect">
            <a:avLst/>
          </a:prstGeom>
          <a:solidFill>
            <a:srgbClr val="CFE9F9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Mechanical Haemostasis</a:t>
            </a:r>
          </a:p>
          <a:p>
            <a:pPr algn="ctr"/>
            <a:r>
              <a:rPr lang="en-GB" sz="10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Retraction of the myometrium – uterotonic agent</a:t>
            </a:r>
          </a:p>
          <a:p>
            <a:pPr algn="ctr"/>
            <a:r>
              <a:rPr lang="en-GB" sz="10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Intrauterine pressure and vacuum devices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7BF464A-3A1D-3505-C9F3-B117FF715FD3}"/>
              </a:ext>
            </a:extLst>
          </p:cNvPr>
          <p:cNvSpPr txBox="1"/>
          <p:nvPr/>
        </p:nvSpPr>
        <p:spPr>
          <a:xfrm>
            <a:off x="13446760" y="3670918"/>
            <a:ext cx="1577340" cy="507831"/>
          </a:xfrm>
          <a:prstGeom prst="rect">
            <a:avLst/>
          </a:prstGeom>
          <a:solidFill>
            <a:srgbClr val="CFE9F9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Coagulation</a:t>
            </a:r>
          </a:p>
          <a:p>
            <a:pPr algn="ctr"/>
            <a:r>
              <a:rPr lang="en-GB" sz="11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Tranexamic acid,</a:t>
            </a:r>
          </a:p>
          <a:p>
            <a:pPr algn="ctr"/>
            <a:r>
              <a:rPr lang="en-GB" sz="1100" b="1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Fibrinogen,rFVIIa</a:t>
            </a:r>
            <a:endParaRPr lang="en-GB" sz="1100" b="1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1ADFDFE-2280-37DD-C613-9786B6DA99B3}"/>
              </a:ext>
            </a:extLst>
          </p:cNvPr>
          <p:cNvSpPr txBox="1"/>
          <p:nvPr/>
        </p:nvSpPr>
        <p:spPr>
          <a:xfrm>
            <a:off x="9461500" y="5340350"/>
            <a:ext cx="4868367" cy="1154162"/>
          </a:xfrm>
          <a:prstGeom prst="rect">
            <a:avLst/>
          </a:prstGeom>
          <a:solidFill>
            <a:srgbClr val="CFE9F9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Peripartum Bleeding </a:t>
            </a:r>
            <a:r>
              <a:rPr lang="en-GB" sz="12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Definition (Czech Republic)</a:t>
            </a:r>
          </a:p>
          <a:p>
            <a:pPr algn="l"/>
            <a:endParaRPr lang="en-GB" sz="500" b="1" kern="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lvl="1" indent="-171450" algn="l">
              <a:buFont typeface="Arial" panose="020B0604020202020204" pitchFamily="34" charset="0"/>
              <a:buChar char="•"/>
            </a:pPr>
            <a:r>
              <a:rPr lang="en-GB" sz="12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Physiological blood loss:                                                         </a:t>
            </a:r>
            <a:r>
              <a:rPr lang="en-GB" sz="1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&lt; 500 ml</a:t>
            </a:r>
          </a:p>
          <a:p>
            <a:pPr marL="171450" lvl="1" indent="-171450" algn="l">
              <a:buFont typeface="Arial" panose="020B0604020202020204" pitchFamily="34" charset="0"/>
              <a:buChar char="•"/>
            </a:pPr>
            <a:r>
              <a:rPr lang="en-GB" sz="12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Mild blood loss:                                                                </a:t>
            </a:r>
            <a:r>
              <a:rPr lang="en-GB" sz="1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500 – 1,000 ml</a:t>
            </a:r>
          </a:p>
          <a:p>
            <a:pPr marL="171450" lvl="1" indent="-171450" algn="l">
              <a:buFont typeface="Arial" panose="020B0604020202020204" pitchFamily="34" charset="0"/>
              <a:buChar char="•"/>
            </a:pPr>
            <a:r>
              <a:rPr lang="en-GB" sz="12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Severe blood loss:                                                                   </a:t>
            </a:r>
            <a:r>
              <a:rPr lang="en-GB" sz="1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&gt; 1,000 ml</a:t>
            </a:r>
          </a:p>
          <a:p>
            <a:pPr marL="171450" lvl="1" indent="-171450" algn="l">
              <a:buFont typeface="Arial" panose="020B0604020202020204" pitchFamily="34" charset="0"/>
              <a:buChar char="•"/>
            </a:pPr>
            <a:r>
              <a:rPr lang="en-GB" sz="12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Peripartum life-threatening bleeding:                          </a:t>
            </a:r>
            <a:r>
              <a:rPr lang="en-GB" sz="1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&gt; 1,500 ml</a:t>
            </a:r>
          </a:p>
          <a:p>
            <a:pPr algn="l"/>
            <a:r>
              <a:rPr lang="en-GB" sz="100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(With clinical and/or laboratory signs of tissue hypoperfusion)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F6B0DEA-1B79-32EF-20D4-E28185FE5208}"/>
              </a:ext>
            </a:extLst>
          </p:cNvPr>
          <p:cNvSpPr txBox="1"/>
          <p:nvPr/>
        </p:nvSpPr>
        <p:spPr>
          <a:xfrm>
            <a:off x="9842500" y="7120751"/>
            <a:ext cx="788819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Hypotonia</a:t>
            </a:r>
          </a:p>
          <a:p>
            <a:pPr algn="ctr"/>
            <a:r>
              <a:rPr lang="en-GB" sz="9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Uterine atony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BB67E673-2B6B-43D1-0D49-1C27CB21BBE3}"/>
              </a:ext>
            </a:extLst>
          </p:cNvPr>
          <p:cNvSpPr txBox="1"/>
          <p:nvPr/>
        </p:nvSpPr>
        <p:spPr>
          <a:xfrm>
            <a:off x="10958681" y="7120751"/>
            <a:ext cx="788819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Ruptures</a:t>
            </a:r>
          </a:p>
          <a:p>
            <a:pPr algn="ctr"/>
            <a:r>
              <a:rPr lang="en-GB" sz="9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Lacerations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0DE175E-DE4C-8EAE-B31A-A18BCCEDBF5E}"/>
              </a:ext>
            </a:extLst>
          </p:cNvPr>
          <p:cNvSpPr txBox="1"/>
          <p:nvPr/>
        </p:nvSpPr>
        <p:spPr>
          <a:xfrm>
            <a:off x="13446611" y="7120751"/>
            <a:ext cx="788819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DIC </a:t>
            </a:r>
          </a:p>
          <a:p>
            <a:pPr algn="ctr"/>
            <a:r>
              <a:rPr lang="en-GB" sz="9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Early/Late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210BEA4-BF19-3FDB-F1FF-3E75E988937D}"/>
              </a:ext>
            </a:extLst>
          </p:cNvPr>
          <p:cNvSpPr txBox="1"/>
          <p:nvPr/>
        </p:nvSpPr>
        <p:spPr>
          <a:xfrm>
            <a:off x="12123096" y="6756094"/>
            <a:ext cx="788819" cy="2154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GB" sz="14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issue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B06DCE8-747F-9A0E-9054-2A75C51B2C76}"/>
              </a:ext>
            </a:extLst>
          </p:cNvPr>
          <p:cNvSpPr txBox="1"/>
          <p:nvPr/>
        </p:nvSpPr>
        <p:spPr>
          <a:xfrm>
            <a:off x="13373799" y="6764845"/>
            <a:ext cx="919804" cy="2154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GB" sz="14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hrombin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D80B254-407F-EDBC-87D1-F2665D752BF9}"/>
              </a:ext>
            </a:extLst>
          </p:cNvPr>
          <p:cNvSpPr txBox="1"/>
          <p:nvPr/>
        </p:nvSpPr>
        <p:spPr>
          <a:xfrm>
            <a:off x="9075362" y="7628344"/>
            <a:ext cx="5637607" cy="1308050"/>
          </a:xfrm>
          <a:prstGeom prst="rect">
            <a:avLst/>
          </a:prstGeom>
          <a:solidFill>
            <a:srgbClr val="C1E2F5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800" b="1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12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Organisational Guidelines</a:t>
            </a:r>
          </a:p>
          <a:p>
            <a:pPr algn="l"/>
            <a:r>
              <a:rPr lang="en-GB" sz="11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</a:t>
            </a:r>
            <a:r>
              <a:rPr lang="en-GB" sz="110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Physiological blood loss </a:t>
            </a:r>
            <a:r>
              <a:rPr lang="en-GB" sz="11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→ </a:t>
            </a:r>
            <a:r>
              <a:rPr lang="en-GB" sz="11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Managed by a midwife</a:t>
            </a:r>
          </a:p>
          <a:p>
            <a:pPr algn="l"/>
            <a:r>
              <a:rPr lang="en-GB" sz="11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</a:t>
            </a:r>
            <a:r>
              <a:rPr lang="en-GB" sz="11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Mild</a:t>
            </a:r>
            <a:r>
              <a:rPr lang="en-GB" sz="11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blood loss → </a:t>
            </a:r>
            <a:r>
              <a:rPr lang="en-GB" sz="11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Obstetrician</a:t>
            </a:r>
            <a:r>
              <a:rPr lang="en-GB" sz="11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called</a:t>
            </a:r>
          </a:p>
          <a:p>
            <a:pPr algn="l"/>
            <a:r>
              <a:rPr lang="en-GB" sz="11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</a:t>
            </a:r>
            <a:r>
              <a:rPr lang="en-GB" sz="11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Severe </a:t>
            </a:r>
            <a:r>
              <a:rPr lang="en-GB" sz="11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blood loss → </a:t>
            </a:r>
            <a:r>
              <a:rPr lang="en-GB" sz="11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Anaesthesiologist</a:t>
            </a:r>
            <a:r>
              <a:rPr lang="en-GB" sz="11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called</a:t>
            </a:r>
          </a:p>
          <a:p>
            <a:pPr algn="l"/>
            <a:r>
              <a:rPr lang="en-GB" sz="11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</a:t>
            </a:r>
            <a:r>
              <a:rPr lang="en-GB" sz="11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Peripartum </a:t>
            </a:r>
            <a:r>
              <a:rPr lang="en-GB" sz="11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life-threatening bleeding</a:t>
            </a:r>
          </a:p>
          <a:p>
            <a:pPr lvl="2" algn="l"/>
            <a:r>
              <a:rPr lang="en-GB" sz="11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GB" sz="10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→ </a:t>
            </a:r>
            <a:r>
              <a:rPr lang="en-GB" sz="10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Activation of a crisis plan </a:t>
            </a:r>
            <a:r>
              <a:rPr lang="en-GB" sz="10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(standardised formal procedure)</a:t>
            </a:r>
          </a:p>
          <a:p>
            <a:pPr lvl="2" algn="l"/>
            <a:r>
              <a:rPr lang="en-GB" sz="10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→ </a:t>
            </a:r>
            <a:r>
              <a:rPr lang="en-GB" sz="10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Mobilisation of a crisis team</a:t>
            </a:r>
            <a:r>
              <a:rPr lang="en-GB" sz="10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(defined organisational and professional roles of team members)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6CEBFFA-17B6-612B-6452-DA1AF26ECEC0}"/>
              </a:ext>
            </a:extLst>
          </p:cNvPr>
          <p:cNvSpPr txBox="1"/>
          <p:nvPr/>
        </p:nvSpPr>
        <p:spPr>
          <a:xfrm>
            <a:off x="8435943" y="10389297"/>
            <a:ext cx="492157" cy="123111"/>
          </a:xfrm>
          <a:prstGeom prst="rect">
            <a:avLst/>
          </a:prstGeom>
          <a:solidFill>
            <a:srgbClr val="C1E2F5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Childbirth</a:t>
            </a:r>
            <a:endParaRPr lang="en-GB" sz="900" b="1" kern="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4943392-C9B9-E269-B0E8-DE1D002A111B}"/>
              </a:ext>
            </a:extLst>
          </p:cNvPr>
          <p:cNvSpPr txBox="1"/>
          <p:nvPr/>
        </p:nvSpPr>
        <p:spPr>
          <a:xfrm>
            <a:off x="9289422" y="10236913"/>
            <a:ext cx="542918" cy="107722"/>
          </a:xfrm>
          <a:prstGeom prst="rect">
            <a:avLst/>
          </a:prstGeom>
          <a:solidFill>
            <a:srgbClr val="223A68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7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Obstetrician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84E2E91-159F-552B-DFCF-05E674428A38}"/>
              </a:ext>
            </a:extLst>
          </p:cNvPr>
          <p:cNvSpPr txBox="1"/>
          <p:nvPr/>
        </p:nvSpPr>
        <p:spPr>
          <a:xfrm>
            <a:off x="9994900" y="9925506"/>
            <a:ext cx="636419" cy="215444"/>
          </a:xfrm>
          <a:prstGeom prst="rect">
            <a:avLst/>
          </a:prstGeom>
          <a:solidFill>
            <a:srgbClr val="223A68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2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Obstetrician</a:t>
            </a:r>
          </a:p>
          <a:p>
            <a:pPr algn="l"/>
            <a:r>
              <a:rPr lang="en-GB" sz="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Anaesthesiologist 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5FCE222-378C-F867-D8DC-49854C6E0950}"/>
              </a:ext>
            </a:extLst>
          </p:cNvPr>
          <p:cNvSpPr txBox="1"/>
          <p:nvPr/>
        </p:nvSpPr>
        <p:spPr>
          <a:xfrm>
            <a:off x="10739848" y="9683750"/>
            <a:ext cx="779052" cy="538609"/>
          </a:xfrm>
          <a:prstGeom prst="rect">
            <a:avLst/>
          </a:prstGeom>
          <a:solidFill>
            <a:srgbClr val="223A68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Obstetrician</a:t>
            </a:r>
          </a:p>
          <a:p>
            <a:pPr algn="l"/>
            <a:r>
              <a:rPr lang="en-GB" sz="700" b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Anesthesiologist</a:t>
            </a:r>
            <a:r>
              <a:rPr lang="en-GB" sz="7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GB" sz="7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Crisis team</a:t>
            </a:r>
          </a:p>
          <a:p>
            <a:pPr algn="l"/>
            <a:r>
              <a:rPr lang="en-GB" sz="7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Crisis plan</a:t>
            </a:r>
          </a:p>
          <a:p>
            <a:pPr algn="l"/>
            <a:endParaRPr lang="en-GB" sz="7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9B1FCD2-91F1-2929-0CFD-3EB98F94712B}"/>
              </a:ext>
            </a:extLst>
          </p:cNvPr>
          <p:cNvSpPr txBox="1"/>
          <p:nvPr/>
        </p:nvSpPr>
        <p:spPr>
          <a:xfrm>
            <a:off x="11896484" y="9167733"/>
            <a:ext cx="2980420" cy="1354217"/>
          </a:xfrm>
          <a:prstGeom prst="rect">
            <a:avLst/>
          </a:prstGeom>
          <a:solidFill>
            <a:srgbClr val="223A68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Obstetrics 2025 </a:t>
            </a:r>
            <a:r>
              <a:rPr lang="en-GB" sz="105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the Czech Republic</a:t>
            </a:r>
          </a:p>
          <a:p>
            <a:pPr algn="l"/>
            <a:endParaRPr lang="en-GB" sz="9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10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Today, everything is available: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kern="100" dirty="0">
                <a:solidFill>
                  <a:schemeClr val="accent5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Knowledge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kern="100" dirty="0">
                <a:solidFill>
                  <a:schemeClr val="accent5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Well-developed procedures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kern="100" dirty="0">
                <a:solidFill>
                  <a:schemeClr val="accent5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Necessary medications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kern="100" dirty="0">
                <a:solidFill>
                  <a:schemeClr val="accent5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Techniques – surgical, intensive care</a:t>
            </a:r>
          </a:p>
          <a:p>
            <a:pPr algn="l"/>
            <a:r>
              <a:rPr lang="en-GB" sz="105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Future:</a:t>
            </a:r>
          </a:p>
          <a:p>
            <a:pPr marL="171450" lvl="5" indent="-171450" algn="l">
              <a:buFont typeface="Arial" panose="020B0604020202020204" pitchFamily="34" charset="0"/>
              <a:buChar char="•"/>
            </a:pPr>
            <a:r>
              <a:rPr lang="en-GB" sz="105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Simulations, drill techniques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1780</Words>
  <Application>Microsoft Office PowerPoint</Application>
  <PresentationFormat>Custom</PresentationFormat>
  <Paragraphs>288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Aptos</vt:lpstr>
      <vt:lpstr>Arial</vt:lpstr>
      <vt:lpstr>Calibri</vt:lpstr>
      <vt:lpstr>Century Gothic</vt:lpstr>
      <vt:lpstr>Gill Sans MT</vt:lpstr>
      <vt:lpstr>Lucida Sans</vt:lpstr>
      <vt:lpstr>Times New Roman</vt:lpstr>
      <vt:lpstr>Trebuchet MS</vt:lpstr>
      <vt:lpstr>Office Theme</vt:lpstr>
      <vt:lpstr>Peripartum haemorrhage - Obstetrician's procedures</vt:lpstr>
      <vt:lpstr>Treatment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Leták PPH A3.indd</dc:title>
  <dc:creator>Cecilia Fois</dc:creator>
  <cp:lastModifiedBy>Cecilia Fois</cp:lastModifiedBy>
  <cp:revision>3</cp:revision>
  <dcterms:created xsi:type="dcterms:W3CDTF">2025-02-19T15:03:00Z</dcterms:created>
  <dcterms:modified xsi:type="dcterms:W3CDTF">2025-02-24T11:57:05Z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2025-01-29T00:00:00Z</vt:filetime>
  </property>
  <property fmtid="{D5CDD505-2E9C-101B-9397-08002B2CF9AE}" pid="3" name="Creator">
    <vt:lpwstr>Adobe InDesign 17.4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2025-02-19T00:00:00Z</vt:filetime>
  </property>
  <property fmtid="{D5CDD505-2E9C-101B-9397-08002B2CF9AE}" pid="6" name="Producer">
    <vt:lpwstr>Adobe PDF Library 16.0.7</vt:lpwstr>
  </property>
</Properties>
</file>